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691" r:id="rId2"/>
    <p:sldId id="854" r:id="rId3"/>
    <p:sldId id="803" r:id="rId4"/>
    <p:sldId id="838" r:id="rId5"/>
    <p:sldId id="873" r:id="rId6"/>
    <p:sldId id="802" r:id="rId7"/>
    <p:sldId id="796" r:id="rId8"/>
    <p:sldId id="797" r:id="rId9"/>
    <p:sldId id="795" r:id="rId10"/>
    <p:sldId id="874" r:id="rId11"/>
    <p:sldId id="892" r:id="rId12"/>
    <p:sldId id="8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A5D"/>
    <a:srgbClr val="627897"/>
    <a:srgbClr val="667C9A"/>
    <a:srgbClr val="283348"/>
    <a:srgbClr val="6F3E8B"/>
    <a:srgbClr val="1E2737"/>
    <a:srgbClr val="4A9F60"/>
    <a:srgbClr val="637998"/>
    <a:srgbClr val="647A98"/>
    <a:srgbClr val="01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autoAdjust="0"/>
    <p:restoredTop sz="96229" autoAdjust="0"/>
  </p:normalViewPr>
  <p:slideViewPr>
    <p:cSldViewPr snapToGrid="0">
      <p:cViewPr varScale="1">
        <p:scale>
          <a:sx n="115" d="100"/>
          <a:sy n="115" d="100"/>
        </p:scale>
        <p:origin x="376" y="192"/>
      </p:cViewPr>
      <p:guideLst>
        <p:guide orient="horz" pos="2160"/>
        <p:guide pos="3840"/>
        <p:guide pos="24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a:defRPr>
            </a:lvl1pPr>
          </a:lstStyle>
          <a:p>
            <a:fld id="{F6A0F09C-4D6E-4E50-86B7-F205F325250E}" type="datetimeFigureOut">
              <a:rPr lang="en-US" smtClean="0"/>
              <a:pPr/>
              <a:t>3/18/21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a:defRPr>
            </a:lvl1pPr>
          </a:lstStyle>
          <a:p>
            <a:fld id="{B2E23C70-52D8-4925-BFCA-7CF8D7713730}" type="slidenum">
              <a:rPr lang="en-US" smtClean="0"/>
              <a:pPr/>
              <a:t>‹#›</a:t>
            </a:fld>
            <a:endParaRPr lang="en-US" dirty="0"/>
          </a:p>
        </p:txBody>
      </p:sp>
    </p:spTree>
    <p:extLst>
      <p:ext uri="{BB962C8B-B14F-4D97-AF65-F5344CB8AC3E}">
        <p14:creationId xmlns:p14="http://schemas.microsoft.com/office/powerpoint/2010/main" val="42939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a:ea typeface="+mn-ea"/>
        <a:cs typeface="+mn-cs"/>
      </a:defRPr>
    </a:lvl1pPr>
    <a:lvl2pPr marL="457200" algn="l" defTabSz="914400" rtl="0" eaLnBrk="1" latinLnBrk="0" hangingPunct="1">
      <a:defRPr sz="1200" kern="1200">
        <a:solidFill>
          <a:schemeClr val="tx1"/>
        </a:solidFill>
        <a:latin typeface="Century Gothic"/>
        <a:ea typeface="+mn-ea"/>
        <a:cs typeface="+mn-cs"/>
      </a:defRPr>
    </a:lvl2pPr>
    <a:lvl3pPr marL="914400" algn="l" defTabSz="914400" rtl="0" eaLnBrk="1" latinLnBrk="0" hangingPunct="1">
      <a:defRPr sz="1200" kern="1200">
        <a:solidFill>
          <a:schemeClr val="tx1"/>
        </a:solidFill>
        <a:latin typeface="Century Gothic"/>
        <a:ea typeface="+mn-ea"/>
        <a:cs typeface="+mn-cs"/>
      </a:defRPr>
    </a:lvl3pPr>
    <a:lvl4pPr marL="1371600" algn="l" defTabSz="914400" rtl="0" eaLnBrk="1" latinLnBrk="0" hangingPunct="1">
      <a:defRPr sz="1200" kern="1200">
        <a:solidFill>
          <a:schemeClr val="tx1"/>
        </a:solidFill>
        <a:latin typeface="Century Gothic"/>
        <a:ea typeface="+mn-ea"/>
        <a:cs typeface="+mn-cs"/>
      </a:defRPr>
    </a:lvl4pPr>
    <a:lvl5pPr marL="1828800" algn="l" defTabSz="914400" rtl="0" eaLnBrk="1" latinLnBrk="0" hangingPunct="1">
      <a:defRPr sz="1200" kern="1200">
        <a:solidFill>
          <a:schemeClr val="tx1"/>
        </a:solidFill>
        <a:latin typeface="Century Gothic"/>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2</a:t>
            </a:fld>
            <a:endParaRPr lang="en-US" dirty="0"/>
          </a:p>
        </p:txBody>
      </p:sp>
    </p:spTree>
    <p:extLst>
      <p:ext uri="{BB962C8B-B14F-4D97-AF65-F5344CB8AC3E}">
        <p14:creationId xmlns:p14="http://schemas.microsoft.com/office/powerpoint/2010/main" val="357347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11</a:t>
            </a:fld>
            <a:endParaRPr lang="en-US" dirty="0"/>
          </a:p>
        </p:txBody>
      </p:sp>
    </p:spTree>
    <p:extLst>
      <p:ext uri="{BB962C8B-B14F-4D97-AF65-F5344CB8AC3E}">
        <p14:creationId xmlns:p14="http://schemas.microsoft.com/office/powerpoint/2010/main" val="3160501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3</a:t>
            </a:fld>
            <a:endParaRPr lang="en-US" dirty="0"/>
          </a:p>
        </p:txBody>
      </p:sp>
    </p:spTree>
    <p:extLst>
      <p:ext uri="{BB962C8B-B14F-4D97-AF65-F5344CB8AC3E}">
        <p14:creationId xmlns:p14="http://schemas.microsoft.com/office/powerpoint/2010/main" val="260051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4</a:t>
            </a:fld>
            <a:endParaRPr lang="en-US" dirty="0"/>
          </a:p>
        </p:txBody>
      </p:sp>
    </p:spTree>
    <p:extLst>
      <p:ext uri="{BB962C8B-B14F-4D97-AF65-F5344CB8AC3E}">
        <p14:creationId xmlns:p14="http://schemas.microsoft.com/office/powerpoint/2010/main" val="27573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5</a:t>
            </a:fld>
            <a:endParaRPr lang="en-US" dirty="0"/>
          </a:p>
        </p:txBody>
      </p:sp>
    </p:spTree>
    <p:extLst>
      <p:ext uri="{BB962C8B-B14F-4D97-AF65-F5344CB8AC3E}">
        <p14:creationId xmlns:p14="http://schemas.microsoft.com/office/powerpoint/2010/main" val="228520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6</a:t>
            </a:fld>
            <a:endParaRPr lang="en-US" dirty="0"/>
          </a:p>
        </p:txBody>
      </p:sp>
    </p:spTree>
    <p:extLst>
      <p:ext uri="{BB962C8B-B14F-4D97-AF65-F5344CB8AC3E}">
        <p14:creationId xmlns:p14="http://schemas.microsoft.com/office/powerpoint/2010/main" val="331582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7</a:t>
            </a:fld>
            <a:endParaRPr lang="en-US" dirty="0"/>
          </a:p>
        </p:txBody>
      </p:sp>
    </p:spTree>
    <p:extLst>
      <p:ext uri="{BB962C8B-B14F-4D97-AF65-F5344CB8AC3E}">
        <p14:creationId xmlns:p14="http://schemas.microsoft.com/office/powerpoint/2010/main" val="305602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8</a:t>
            </a:fld>
            <a:endParaRPr lang="en-US" dirty="0"/>
          </a:p>
        </p:txBody>
      </p:sp>
    </p:spTree>
    <p:extLst>
      <p:ext uri="{BB962C8B-B14F-4D97-AF65-F5344CB8AC3E}">
        <p14:creationId xmlns:p14="http://schemas.microsoft.com/office/powerpoint/2010/main" val="333934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9</a:t>
            </a:fld>
            <a:endParaRPr lang="en-US" dirty="0"/>
          </a:p>
        </p:txBody>
      </p:sp>
    </p:spTree>
    <p:extLst>
      <p:ext uri="{BB962C8B-B14F-4D97-AF65-F5344CB8AC3E}">
        <p14:creationId xmlns:p14="http://schemas.microsoft.com/office/powerpoint/2010/main" val="215457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708FFA-E5F2-41AE-9019-85579B503FC8}" type="slidenum">
              <a:rPr lang="en-US" smtClean="0"/>
              <a:pPr/>
              <a:t>10</a:t>
            </a:fld>
            <a:endParaRPr lang="en-US" dirty="0"/>
          </a:p>
        </p:txBody>
      </p:sp>
    </p:spTree>
    <p:extLst>
      <p:ext uri="{BB962C8B-B14F-4D97-AF65-F5344CB8AC3E}">
        <p14:creationId xmlns:p14="http://schemas.microsoft.com/office/powerpoint/2010/main" val="5954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968FC023-4139-4F4B-B969-951925116E47}"/>
              </a:ext>
            </a:extLst>
          </p:cNvPr>
          <p:cNvSpPr/>
          <p:nvPr userDrawn="1"/>
        </p:nvSpPr>
        <p:spPr>
          <a:xfrm rot="10800000" flipV="1">
            <a:off x="400555" y="2415788"/>
            <a:ext cx="11801382" cy="4452149"/>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spTree>
    <p:extLst>
      <p:ext uri="{BB962C8B-B14F-4D97-AF65-F5344CB8AC3E}">
        <p14:creationId xmlns:p14="http://schemas.microsoft.com/office/powerpoint/2010/main" val="203833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30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01E4-07F1-4925-9782-B98F463B8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5882B-5000-4B6D-9430-D4A43A664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07D48-26F1-4717-A6EE-F5607C2BD9BC}"/>
              </a:ext>
            </a:extLst>
          </p:cNvPr>
          <p:cNvSpPr>
            <a:spLocks noGrp="1"/>
          </p:cNvSpPr>
          <p:nvPr>
            <p:ph type="dt" sz="half" idx="10"/>
          </p:nvPr>
        </p:nvSpPr>
        <p:spPr/>
        <p:txBody>
          <a:bodyPr/>
          <a:lstStyle/>
          <a:p>
            <a:fld id="{B2B777EC-8F6A-4AE3-ACC6-32C50D7F03C8}" type="datetimeFigureOut">
              <a:rPr lang="en-US" smtClean="0"/>
              <a:pPr/>
              <a:t>3/18/21</a:t>
            </a:fld>
            <a:endParaRPr lang="en-US" dirty="0"/>
          </a:p>
        </p:txBody>
      </p:sp>
      <p:sp>
        <p:nvSpPr>
          <p:cNvPr id="5" name="Footer Placeholder 4">
            <a:extLst>
              <a:ext uri="{FF2B5EF4-FFF2-40B4-BE49-F238E27FC236}">
                <a16:creationId xmlns:a16="http://schemas.microsoft.com/office/drawing/2014/main" id="{20DF7FA5-E31B-4A1B-99BE-EFC2696285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FBC7C3-0E45-4DC6-8605-D7B05695BC92}"/>
              </a:ext>
            </a:extLst>
          </p:cNvPr>
          <p:cNvSpPr>
            <a:spLocks noGrp="1"/>
          </p:cNvSpPr>
          <p:nvPr>
            <p:ph type="sldNum" sz="quarter" idx="12"/>
          </p:nvPr>
        </p:nvSpPr>
        <p:spPr/>
        <p:txBody>
          <a:bodyPr/>
          <a:lstStyle/>
          <a:p>
            <a:fld id="{01AED325-3E8C-4532-8430-8B3D3D624BC2}" type="slidenum">
              <a:rPr lang="en-US" smtClean="0"/>
              <a:pPr/>
              <a:t>‹#›</a:t>
            </a:fld>
            <a:endParaRPr lang="en-US" dirty="0"/>
          </a:p>
        </p:txBody>
      </p:sp>
    </p:spTree>
    <p:extLst>
      <p:ext uri="{BB962C8B-B14F-4D97-AF65-F5344CB8AC3E}">
        <p14:creationId xmlns:p14="http://schemas.microsoft.com/office/powerpoint/2010/main" val="78913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Advertickets 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604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9B069-E293-477C-925F-B5149482F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D3365E-6D82-4376-BD39-3C9EE0F7C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73004-F0CA-49D2-828E-9AF995050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C5A81-3484-4A04-B007-FC280B91098B}" type="datetimeFigureOut">
              <a:rPr lang="en-US" smtClean="0"/>
              <a:t>3/18/21</a:t>
            </a:fld>
            <a:endParaRPr lang="en-US" dirty="0"/>
          </a:p>
        </p:txBody>
      </p:sp>
      <p:sp>
        <p:nvSpPr>
          <p:cNvPr id="5" name="Footer Placeholder 4">
            <a:extLst>
              <a:ext uri="{FF2B5EF4-FFF2-40B4-BE49-F238E27FC236}">
                <a16:creationId xmlns:a16="http://schemas.microsoft.com/office/drawing/2014/main" id="{FD1AA3EE-735F-4349-AFCA-412554F265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0DE05F-22D2-490C-A1B4-E717D3F2B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2945B-3F43-48FF-BFB9-6705FC370878}" type="slidenum">
              <a:rPr lang="en-US" smtClean="0"/>
              <a:t>‹#›</a:t>
            </a:fld>
            <a:endParaRPr lang="en-US" dirty="0"/>
          </a:p>
        </p:txBody>
      </p:sp>
    </p:spTree>
    <p:extLst>
      <p:ext uri="{BB962C8B-B14F-4D97-AF65-F5344CB8AC3E}">
        <p14:creationId xmlns:p14="http://schemas.microsoft.com/office/powerpoint/2010/main" val="2768689894"/>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70"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4.xml"/><Relationship Id="rId5" Type="http://schemas.openxmlformats.org/officeDocument/2006/relationships/hyperlink" Target="mailto:evan@mesmerize.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8.jpeg"/><Relationship Id="rId4" Type="http://schemas.openxmlformats.org/officeDocument/2006/relationships/image" Target="../media/image4.pn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627DE5-8878-AE4D-9110-9C7A63304F82}"/>
              </a:ext>
            </a:extLst>
          </p:cNvPr>
          <p:cNvPicPr>
            <a:picLocks noChangeAspect="1"/>
          </p:cNvPicPr>
          <p:nvPr/>
        </p:nvPicPr>
        <p:blipFill>
          <a:blip r:embed="rId2"/>
          <a:stretch>
            <a:fillRect/>
          </a:stretch>
        </p:blipFill>
        <p:spPr>
          <a:xfrm>
            <a:off x="0" y="9293"/>
            <a:ext cx="12192000" cy="6839414"/>
          </a:xfrm>
          <a:prstGeom prst="rect">
            <a:avLst/>
          </a:prstGeom>
        </p:spPr>
      </p:pic>
      <p:pic>
        <p:nvPicPr>
          <p:cNvPr id="10" name="Picture 9">
            <a:extLst>
              <a:ext uri="{FF2B5EF4-FFF2-40B4-BE49-F238E27FC236}">
                <a16:creationId xmlns:a16="http://schemas.microsoft.com/office/drawing/2014/main" id="{7012A989-EE03-4B54-B22E-2F9EB4826A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0295"/>
          <a:stretch/>
        </p:blipFill>
        <p:spPr>
          <a:xfrm>
            <a:off x="1" y="5419493"/>
            <a:ext cx="12191999" cy="1438505"/>
          </a:xfrm>
          <a:prstGeom prst="rect">
            <a:avLst/>
          </a:prstGeom>
        </p:spPr>
      </p:pic>
      <p:pic>
        <p:nvPicPr>
          <p:cNvPr id="11" name="Picture 10">
            <a:extLst>
              <a:ext uri="{FF2B5EF4-FFF2-40B4-BE49-F238E27FC236}">
                <a16:creationId xmlns:a16="http://schemas.microsoft.com/office/drawing/2014/main" id="{8750F3BE-AEA9-49E9-9B05-BE1070AFE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1491" y="6054545"/>
            <a:ext cx="2718725" cy="543204"/>
          </a:xfrm>
          <a:prstGeom prst="rect">
            <a:avLst/>
          </a:prstGeom>
        </p:spPr>
      </p:pic>
      <p:sp>
        <p:nvSpPr>
          <p:cNvPr id="12" name="Rectangle 11">
            <a:extLst>
              <a:ext uri="{FF2B5EF4-FFF2-40B4-BE49-F238E27FC236}">
                <a16:creationId xmlns:a16="http://schemas.microsoft.com/office/drawing/2014/main" id="{99F74723-E324-449A-AF7F-15E7DC815FC5}"/>
              </a:ext>
            </a:extLst>
          </p:cNvPr>
          <p:cNvSpPr/>
          <p:nvPr/>
        </p:nvSpPr>
        <p:spPr>
          <a:xfrm>
            <a:off x="337398" y="5859085"/>
            <a:ext cx="6648928" cy="738664"/>
          </a:xfrm>
          <a:prstGeom prst="rect">
            <a:avLst/>
          </a:prstGeom>
        </p:spPr>
        <p:txBody>
          <a:bodyPr wrap="square" lIns="0" tIns="0" rIns="0" bIns="0">
            <a:spAutoFit/>
          </a:bodyPr>
          <a:lstStyle/>
          <a:p>
            <a:r>
              <a:rPr lang="en-US" sz="2400" b="1" kern="1000" spc="50" dirty="0">
                <a:solidFill>
                  <a:schemeClr val="bg1"/>
                </a:solidFill>
                <a:latin typeface="Century Gothic" panose="020B0502020202020204" pitchFamily="34" charset="0"/>
              </a:rPr>
              <a:t>Grand Rapids</a:t>
            </a:r>
          </a:p>
          <a:p>
            <a:r>
              <a:rPr lang="en-US" sz="2400" b="1" kern="1000" spc="50" dirty="0">
                <a:solidFill>
                  <a:schemeClr val="bg1"/>
                </a:solidFill>
                <a:latin typeface="Century Gothic" panose="020B0502020202020204" pitchFamily="34" charset="0"/>
              </a:rPr>
              <a:t>Market Overview and Media Kit</a:t>
            </a:r>
          </a:p>
        </p:txBody>
      </p:sp>
    </p:spTree>
    <p:extLst>
      <p:ext uri="{BB962C8B-B14F-4D97-AF65-F5344CB8AC3E}">
        <p14:creationId xmlns:p14="http://schemas.microsoft.com/office/powerpoint/2010/main" val="295275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08DF5D-21C0-2444-8E08-EAACD64D68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552" r="12943"/>
          <a:stretch/>
        </p:blipFill>
        <p:spPr>
          <a:xfrm rot="5400000">
            <a:off x="8216041" y="2221766"/>
            <a:ext cx="1930881" cy="5545641"/>
          </a:xfrm>
          <a:prstGeom prst="rect">
            <a:avLst/>
          </a:prstGeom>
        </p:spPr>
      </p:pic>
      <p:pic>
        <p:nvPicPr>
          <p:cNvPr id="25" name="Picture 24">
            <a:extLst>
              <a:ext uri="{FF2B5EF4-FFF2-40B4-BE49-F238E27FC236}">
                <a16:creationId xmlns:a16="http://schemas.microsoft.com/office/drawing/2014/main" id="{EE802B9E-4EB5-1D4F-BC51-105E52F900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9259" y="1227026"/>
            <a:ext cx="5724447" cy="2690706"/>
          </a:xfrm>
          <a:prstGeom prst="rect">
            <a:avLst/>
          </a:prstGeom>
        </p:spPr>
      </p:pic>
      <p:sp>
        <p:nvSpPr>
          <p:cNvPr id="33796" name="AutoShape 4" descr="data:image/jpeg;base64,/9j/4AAQSkZJRgABAQAAAQABAAD/2wCEAAkGBwgHBgkIBwgKCgkLDRYPDQwMDRsUFRAWIB0iIiAdHx8kKDQsJCYxJx8fLT0tMTU3Ojo6Iys/RD84QzQ5OjcBCgoKDQwNGg8PGjclHyU3Nzc3Nzc3Nzc3Nzc3Nzc3Nzc3Nzc3Nzc3Nzc3Nzc3Nzc3Nzc3Nzc3Nzc3Nzc3Nzc3N//AABEIAHwAlgMBEQACEQEDEQH/xAAcAAEAAgMBAQEAAAAAAAAAAAAABAUDBgcBAgj/xAA4EAABBAIBAwIFAgQCCwAAAAABAAIDBAURBhITITFBByJRYXEUgRUykaEjkiQ2QkNSU3N0stHw/8QAGgEBAAIDAQAAAAAAAAAAAAAAAAECAwQGBf/EAC8RAAMAAgEDAgQFAwUAAAAAAAABAgMREgQhMRNBBSJRgWFxocHwkeHxFDJCYrH/2gAMAwEAAhEDEQA/AO4oAgCAIAgCAIAgCAIAgCAIAgCAIAgCAIAgCAIAgCAIAgCAIAgCAIAgCAIAgCAIAgCAIAgCAIAgImRyVPGVzYyFqCtCPHXM8NH48qZmqepRDaXkiYrkuEy8pixmUqWZfXtxyjq19deqtWK470tEK5fhlsqFggCAIAgCAIAgCAIAgCAIAgCAIBtAcG5FkH8h5hkprhL4KMpgrQuPysAJBOvTZIPn7/ZdH8OwSoTZzvxbqbT4yyNchb2jPEezYgHcimZ4dG4edghehmxzcNNHk9L1GTFlTl+TtHDMpLmuMY7I2Nd6aEd0gaBePBP7kbXIZYUZHKO2h8pTLpYywQBAEAQBAEAQBAEAQBAEAQBAVPKprtbj9+zjPNuCEyxN1/MW/N0/voj91fGpdpV4Irx2OM53G2bNuTlPFInXsbePcmhiHW+vIfL2PaPPr5BH1+mt+v03UPD8lvTX6o8vq+lnqJ2v8EKtR5Bnya0GNfTg/wB/asNLI42+5c5wGh49PVbWbrlx1/4afTfDFFcn7HduM0q2OwFCnSk7teKuwMl/5g1vq/f1/dc9kp1bbOglaSSLNUJCAIAgCAIAgCAIAgCAIAgCAICLkrkOPoz3LLtRQRukf59gNqUnT0iG9LZ+foorEd+zcxU1nFWHvL9V3FsQ6jvoGvJA/wDgunXRzUcK7tfU5mviVTfOdafsvJc8fyFO1dYz4hZu88MeHQwTuP6WTXoXEeuj7EAfled1HT5MS1jk9Xpepx51vls7RQuVLsAmoWIbEJA0+F4cP7LyWnL7nopp+CUoJCAIAgCAIAgCAIAgCAIAgCAICg5rg7Gfwv6WpOIpmStmYHnTJC3/AGX+N687+xAKz9Nm9HIra2YOpw+ticJ62cuyuNyGGtR1stXbC6YExSRydbJNeoB8aI+hC6Xputx9R2Xscr1nw7L0y5b2isqBtgutOGxJ4jBG9M9v6+v9FsQuXzv+I18rcJY17efzIEleKK9JLU3BYM0TGvgeY3Dei/RH2WveKKppr3Ru4eozRCfLsk/7F7QzGbZG9rc7kh0SOYNzB3gHx/MCsa+H4K8yWv4p1Ea0/ZHlzNZzvVw/PZIskcY3NEwb56SQfAH0/uj6Dp5pLj5Jn4p1NRT2trv+uv3K1s9+awYXZjJ95rXAuF2TYcNEO1v3BUrpMTfHj3JfxDPMc99n/GjpHwn5Fk8rVsUM298lqsxksUr9dUkT9gbI9dFp8/cLwerxRFbj+M6HBdVPc6AtQzhAEAQBAEAQBAEAQBAEBrvO+PDknHZ6cem2mf4tZ/p0yD7+2xtv4KzYMrxWqMeXGrnicdxsnVWbA9hjnr/4U0ThpzHN8EEfsutwZFcLRxnWYaxZXv3M4hjExlEbRK4aLw3yR+VdTKe0a/O+PHfYr7NrHwSv3efE9x25sR6gT+NHRWKqiX50bkY89yvk2vx7fuj5gyWKErXG258g9HSh2x+PGgoV4k97JrB1PHSnS/DRZRzQvjM0bmPYBsub9vusyqfKNOotPjS0blwBnY5PjmeNycVrSO16bMrv/a5bqHuG/wDs/wBjuca0kvwOlrSMoQBAEAQBAEAQBAEAQBAeFAcL5TiLGY+LNnH4mTsSylhklA2I9RgucR7/AI9yQvWwZni6dWzzs+Gc2Xg12I+RpXMfm63H8y0wy2bMMQsxbDJYnvDS5p9jonx7Le/13q4HU+dHnT8MWLqZ33k7IzinHmU21Bhcf+nA0GGsw/v6ev39Vz/q5N8uTOg4T9DW+f4bD4b4fZOGnSr149NLA1g2Xl40d+pKzdPd3mnbMWWZnGzkOHwNm9xvNZaGSRkdHtgtb6Sgn5gfwNFenWbjcwvc0Zwq5dNeDevhJkv4hyWu3pINPBNqO379ExI19ulzR+xWn1ccY/N7/Q3MGTn2+h2FecbIQBAEAQBAEAQBAEAQBAYrM0devJPO8MiiaXvcfRoA2SiW+wOafCVpzOb5DyeZp3Zn7UXUPLQfmI/p2x+y3ur+SZx/Q1sHzN2TvjVj2y8XiybB02aFhjo5APLQ8hp/v0n9lXoq1k4+zLdQvl39Da+K5hmd49RybdbniHcAO+l48OH7EFa+WPTtyZYrlKZo3PrEnMOTU+G4yXUUL+/fmadhmh6ffW/8xb9FtYF6ON5q+xgyPnXpr7l1zevQ438NshSpQshg7PYjYPUl5A2fqfJO/dYsDrJnTZfJqMb0aH8DP9abn/ZO/wDNq3Ou/wBiNbpPLO5LyjfCAIDzY+qA9QBAEAQBAEAQBAah8SqmbymA/huCriQ2XgWHdwM6Yx515+p0Pxv6rP01Y5vlb8GLMqqdSZvhxx+bjfGIadvpFqR5mma3z0udr5d++gAN/ZOoyLJkdLwTijhOjz4l4zIZnik2PxUAmnmlj2C8N01rg4nz+B/VOmuYyKqGWXUNI1zjuI5dxzglmhSrRuyU1l3Zb3W/6Owt8v36E7HgfdZsl4cmZU/BjibjHr3LH4XcTtcep27mWA/iNx/zAu6ixoJ9Xe5J24/kKnVZ1kaU+EWw43C7+SN8V8NyLkX6KjiKjZKUW5pHmVreqTyANE+w3/m+yt0mTHj3VPuVzxdpJHvDeEt4LbuZjIZeGSuKxY8mIsDBsEuJJPjwmbqPXSlIYsPpbezd48nTlvfoY7UTrXZE/aB+btk6DtfRanF63rsbG0SbE8deCSeZ7WRRtL3vPo1oGySo8vSBFsWxPhn3MfJ3GyQ9yKSNvVsEb6gPfx5A91bWq0yN9topeO2bElstdOZQeouaJTK0N0Ol3USdHZI6fHv9FfIlorJtCxFwgCAICm5hk58NxnJZKq1jp6td0jA8baSPqsmKFeRS/civHYpclfzOCfhLNjIsuwX7sFSaF1ZsfT3fAcwjyNH2O1kmIycklrSb/oUfJaMmPu5vkLslZxt+ClWrWZK1WN1fud10fhzpCT6F29BuvHuoqYx6VLewnT3oi8e5dcyWTwzrUUcVLK1JWtYB80duJ3zt37ggEj8K2TBMTSXlP9GRN7aPJeTZS1ko6NAwMF/JS1qkz4+oRwwM3LIRv5iXhzQPAT0pU7fstv7+Cebb0WdHI5GjyhmDydhlyOxVdYrWREI3gtcA9jgPB9QQRr3VKmXHOe3clNp6Y5BkciOT4fDULMdWO5DPLLN2g947fToN34H83qQUiZ9Orftomt7SRWWuT5DBnkVe+6O/JjYIZarwztmUy7Aa/Xj+Yeo14PorrDN8Gu2ynLW9+xKyF7N8fZjbmSuwXa9izFXtRMriPtGQ6DmHeyA4gaO979lWZjJtJaet/wBCW6Xk+MTfy98ZDISZOKCrRyEsT64qhzXQR+vnfV1ffevspuYnS13a+oTbKbP2c5mfh1ks1Yt161S1SdLHRbB1EQkbHVJvfWR59ND6LJjmIzqNd0/JD5OdlvJmblPL269arHY/S8eZbiYGf4kknU4dPV66+UePusfppym35eid6MVa/by3FMhkP45TyFWTGTd2KGuGGKUsPjYdsAfMNOG1LlRkU613I3udjjWUtWsdx3FYR0ZMFaF+Sme3qbDH0A9v/qO8aHsASfbbLCVVV/b+fQS+ySN4a0N3oDytYyn0gCAIAgKXmeNs5ji2Tx1INNizXdHH1u0Nn6lZMNqMip+xD8EXlGGuZOpg46oYXU8nVszdTtfJGdu19SrYrUum/dNEUt6ImPo5vjzsnVxuPhu1rNmSzVkNgR9p0nktkBG9B2/Ld+PZTVRk4unp+H9iq5LZFn4ddq8JoY3HTsfl8dKLVew7w0zdRLv2PU4f0VlnTyuqXyvt9iODU6XklW+MWaVfjs2I6JrOEJHblf0/qGPYWSfN7OO+rZ91WcqbpV/yLOWktexJo43I3uUMzmSrMqR1qpr1q/dD3kuIL3uI8D0AAG/dQ6lY+E99hJ72zNkcTascxw2UjDP01SvYjlJd8239HToe/wDKVE2liqfrolruirzXE7eWyHIi57IYchTrx1pd7LZIy47I+m9K8ZlKn8NlXG9mTIUM5yFmOpZGjFRggsxWLcosCQS9s7DYwBvy7Xk60Aomox7cvf0DVMm8dwk9XH5erkGtDbt6xKBG/e45PT8HSrktNy17JFpTSZRSYXkjOFz8UNOvY/0c1ILwsBrO16NL2kbBA9htZVkx+r6u/wASur1otf4PlKvJLGVqRV5dYaOrE2SUtD5Wvc7R0CQNEeVTnLji/rsnTTK+3x7I5PK2MizGwYt7sbYrShszXG3JI0BvV0jXS0gnZ8+fRWnJMzx3vuvsQ5bMmN43lMLJhruNbD3xWiq5av3NNma1oAkaf+NuvH1B0orLN8lX5ohS500bsPutcynqAIAgCAIAgCAIAgCAIAgCAIAgCAIAgCAIAgCAIAgCAIAgCAIAgCAIAgCAIAgCAIAgCAIAgCAIAgCAIAgCAIAgCAIAgCAIAgCAI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TextBox 13">
            <a:extLst>
              <a:ext uri="{FF2B5EF4-FFF2-40B4-BE49-F238E27FC236}">
                <a16:creationId xmlns:a16="http://schemas.microsoft.com/office/drawing/2014/main" id="{D09DCE38-E36A-4F5D-9C33-E0F3A97F8922}"/>
              </a:ext>
            </a:extLst>
          </p:cNvPr>
          <p:cNvSpPr txBox="1"/>
          <p:nvPr/>
        </p:nvSpPr>
        <p:spPr>
          <a:xfrm>
            <a:off x="681673" y="0"/>
            <a:ext cx="6968807" cy="526426"/>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6" name="TextBox 15">
            <a:extLst>
              <a:ext uri="{FF2B5EF4-FFF2-40B4-BE49-F238E27FC236}">
                <a16:creationId xmlns:a16="http://schemas.microsoft.com/office/drawing/2014/main" id="{D5C05BF5-EB12-4D9F-9CC1-84B16463E343}"/>
              </a:ext>
            </a:extLst>
          </p:cNvPr>
          <p:cNvSpPr txBox="1"/>
          <p:nvPr/>
        </p:nvSpPr>
        <p:spPr>
          <a:xfrm>
            <a:off x="653987" y="559926"/>
            <a:ext cx="7218428"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New Advertising Opportunity</a:t>
            </a:r>
            <a:endParaRPr lang="en-US" sz="2800" dirty="0">
              <a:solidFill>
                <a:schemeClr val="tx2"/>
              </a:solidFill>
            </a:endParaRPr>
          </a:p>
        </p:txBody>
      </p:sp>
      <p:sp>
        <p:nvSpPr>
          <p:cNvPr id="11" name="Right Triangle 10">
            <a:extLst>
              <a:ext uri="{FF2B5EF4-FFF2-40B4-BE49-F238E27FC236}">
                <a16:creationId xmlns:a16="http://schemas.microsoft.com/office/drawing/2014/main" id="{104C36E8-A397-44E7-BF41-4401A0A0F195}"/>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12" name="Picture 11">
            <a:extLst>
              <a:ext uri="{FF2B5EF4-FFF2-40B4-BE49-F238E27FC236}">
                <a16:creationId xmlns:a16="http://schemas.microsoft.com/office/drawing/2014/main" id="{9422640B-8A65-43A5-91D8-A0B949CAC0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5" name="Picture 4">
            <a:extLst>
              <a:ext uri="{FF2B5EF4-FFF2-40B4-BE49-F238E27FC236}">
                <a16:creationId xmlns:a16="http://schemas.microsoft.com/office/drawing/2014/main" id="{B4FA7911-C942-CC46-9622-3897BBAA84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sp>
        <p:nvSpPr>
          <p:cNvPr id="4" name="Oval 13">
            <a:extLst>
              <a:ext uri="{FF2B5EF4-FFF2-40B4-BE49-F238E27FC236}">
                <a16:creationId xmlns:a16="http://schemas.microsoft.com/office/drawing/2014/main" id="{26DF800E-CE3C-1A4D-B3FE-06E11F1AB02C}"/>
              </a:ext>
            </a:extLst>
          </p:cNvPr>
          <p:cNvSpPr>
            <a:spLocks noChangeAspect="1" noChangeArrowheads="1"/>
          </p:cNvSpPr>
          <p:nvPr/>
        </p:nvSpPr>
        <p:spPr bwMode="auto">
          <a:xfrm>
            <a:off x="-3874117" y="6458502"/>
            <a:ext cx="203200" cy="203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Oval 12">
            <a:extLst>
              <a:ext uri="{FF2B5EF4-FFF2-40B4-BE49-F238E27FC236}">
                <a16:creationId xmlns:a16="http://schemas.microsoft.com/office/drawing/2014/main" id="{4CDE71F9-1750-C041-99A7-AD4019DDB964}"/>
              </a:ext>
            </a:extLst>
          </p:cNvPr>
          <p:cNvSpPr>
            <a:spLocks noChangeAspect="1" noChangeArrowheads="1"/>
          </p:cNvSpPr>
          <p:nvPr/>
        </p:nvSpPr>
        <p:spPr bwMode="auto">
          <a:xfrm>
            <a:off x="-3848717" y="5912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Oval 11">
            <a:extLst>
              <a:ext uri="{FF2B5EF4-FFF2-40B4-BE49-F238E27FC236}">
                <a16:creationId xmlns:a16="http://schemas.microsoft.com/office/drawing/2014/main" id="{4D32E9C5-3FF1-DF42-AE7C-60FCE33320EF}"/>
              </a:ext>
            </a:extLst>
          </p:cNvPr>
          <p:cNvSpPr>
            <a:spLocks noChangeAspect="1" noChangeArrowheads="1"/>
          </p:cNvSpPr>
          <p:nvPr/>
        </p:nvSpPr>
        <p:spPr bwMode="auto">
          <a:xfrm>
            <a:off x="2412383" y="55187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4752D413-7341-8A4C-B06F-15E76BE363B6}"/>
              </a:ext>
            </a:extLst>
          </p:cNvPr>
          <p:cNvSpPr>
            <a:spLocks noChangeAspect="1" noChangeArrowheads="1"/>
          </p:cNvSpPr>
          <p:nvPr/>
        </p:nvSpPr>
        <p:spPr bwMode="auto">
          <a:xfrm>
            <a:off x="2818783" y="5531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Oval 9">
            <a:extLst>
              <a:ext uri="{FF2B5EF4-FFF2-40B4-BE49-F238E27FC236}">
                <a16:creationId xmlns:a16="http://schemas.microsoft.com/office/drawing/2014/main" id="{DC73B16F-DE8E-2047-9AF5-E034F2CF1E9F}"/>
              </a:ext>
            </a:extLst>
          </p:cNvPr>
          <p:cNvSpPr>
            <a:spLocks noChangeAspect="1" noChangeArrowheads="1"/>
          </p:cNvSpPr>
          <p:nvPr/>
        </p:nvSpPr>
        <p:spPr bwMode="auto">
          <a:xfrm>
            <a:off x="3491883" y="5531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Oval 8">
            <a:extLst>
              <a:ext uri="{FF2B5EF4-FFF2-40B4-BE49-F238E27FC236}">
                <a16:creationId xmlns:a16="http://schemas.microsoft.com/office/drawing/2014/main" id="{98877956-E013-C14C-BFE2-B9B103B695C8}"/>
              </a:ext>
            </a:extLst>
          </p:cNvPr>
          <p:cNvSpPr>
            <a:spLocks noChangeAspect="1" noChangeArrowheads="1"/>
          </p:cNvSpPr>
          <p:nvPr/>
        </p:nvSpPr>
        <p:spPr bwMode="auto">
          <a:xfrm>
            <a:off x="4266583" y="5531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Oval 7">
            <a:extLst>
              <a:ext uri="{FF2B5EF4-FFF2-40B4-BE49-F238E27FC236}">
                <a16:creationId xmlns:a16="http://schemas.microsoft.com/office/drawing/2014/main" id="{AECCF226-E0B0-774E-B5B4-0FDEA56AC670}"/>
              </a:ext>
            </a:extLst>
          </p:cNvPr>
          <p:cNvSpPr>
            <a:spLocks noChangeAspect="1" noChangeArrowheads="1"/>
          </p:cNvSpPr>
          <p:nvPr/>
        </p:nvSpPr>
        <p:spPr bwMode="auto">
          <a:xfrm>
            <a:off x="5904883" y="55822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Oval 6">
            <a:extLst>
              <a:ext uri="{FF2B5EF4-FFF2-40B4-BE49-F238E27FC236}">
                <a16:creationId xmlns:a16="http://schemas.microsoft.com/office/drawing/2014/main" id="{9774178E-3C9A-ED41-827F-02B9AED452AA}"/>
              </a:ext>
            </a:extLst>
          </p:cNvPr>
          <p:cNvSpPr>
            <a:spLocks noChangeAspect="1" noChangeArrowheads="1"/>
          </p:cNvSpPr>
          <p:nvPr/>
        </p:nvSpPr>
        <p:spPr bwMode="auto">
          <a:xfrm>
            <a:off x="7047883" y="6166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Oval 5">
            <a:extLst>
              <a:ext uri="{FF2B5EF4-FFF2-40B4-BE49-F238E27FC236}">
                <a16:creationId xmlns:a16="http://schemas.microsoft.com/office/drawing/2014/main" id="{2F589AAC-A8FB-C142-A772-A3BB3CC412C3}"/>
              </a:ext>
            </a:extLst>
          </p:cNvPr>
          <p:cNvSpPr>
            <a:spLocks noChangeAspect="1" noChangeArrowheads="1"/>
          </p:cNvSpPr>
          <p:nvPr/>
        </p:nvSpPr>
        <p:spPr bwMode="auto">
          <a:xfrm>
            <a:off x="7517783" y="6153702"/>
            <a:ext cx="254000" cy="254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Oval 4">
            <a:extLst>
              <a:ext uri="{FF2B5EF4-FFF2-40B4-BE49-F238E27FC236}">
                <a16:creationId xmlns:a16="http://schemas.microsoft.com/office/drawing/2014/main" id="{6F7BEA89-0E73-314F-AA1C-A4A5BC07FBB4}"/>
              </a:ext>
            </a:extLst>
          </p:cNvPr>
          <p:cNvSpPr>
            <a:spLocks noChangeAspect="1" noChangeArrowheads="1"/>
          </p:cNvSpPr>
          <p:nvPr/>
        </p:nvSpPr>
        <p:spPr bwMode="auto">
          <a:xfrm>
            <a:off x="8038483" y="61791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Oval 3">
            <a:extLst>
              <a:ext uri="{FF2B5EF4-FFF2-40B4-BE49-F238E27FC236}">
                <a16:creationId xmlns:a16="http://schemas.microsoft.com/office/drawing/2014/main" id="{208F2A98-F032-7F41-BF7B-E44BEC03ADD2}"/>
              </a:ext>
            </a:extLst>
          </p:cNvPr>
          <p:cNvSpPr>
            <a:spLocks noChangeAspect="1" noChangeArrowheads="1"/>
          </p:cNvSpPr>
          <p:nvPr/>
        </p:nvSpPr>
        <p:spPr bwMode="auto">
          <a:xfrm>
            <a:off x="9067183" y="56330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29D036D6-CBEA-904A-A1B0-D32D246B122D}"/>
              </a:ext>
            </a:extLst>
          </p:cNvPr>
          <p:cNvSpPr/>
          <p:nvPr/>
        </p:nvSpPr>
        <p:spPr>
          <a:xfrm>
            <a:off x="653988" y="1117847"/>
            <a:ext cx="5250896" cy="5170646"/>
          </a:xfrm>
          <a:prstGeom prst="rect">
            <a:avLst/>
          </a:prstGeom>
        </p:spPr>
        <p:txBody>
          <a:bodyPr wrap="square">
            <a:spAutoFit/>
          </a:bodyPr>
          <a:lstStyle/>
          <a:p>
            <a:r>
              <a:rPr lang="en-US" sz="2400" b="1" u="sng" dirty="0">
                <a:solidFill>
                  <a:srgbClr val="425569"/>
                </a:solidFill>
                <a:latin typeface="Houschka Rounded Light" panose="020F0503020000020003" pitchFamily="34" charset="77"/>
              </a:rPr>
              <a:t>Silver Line</a:t>
            </a:r>
          </a:p>
          <a:p>
            <a:r>
              <a:rPr lang="en-US" dirty="0">
                <a:solidFill>
                  <a:srgbClr val="425569"/>
                </a:solidFill>
                <a:latin typeface="Houschka Rounded Light" panose="020F0503020000020003" pitchFamily="34" charset="77"/>
              </a:rPr>
              <a:t>Exclusive, first-ever opportunity to place advertising on Silver Line buses running between downtown Grand Rapids south down the Division St Corridor to Kentwood and Wyoming! </a:t>
            </a:r>
          </a:p>
          <a:p>
            <a:endParaRPr lang="en-US" dirty="0">
              <a:solidFill>
                <a:srgbClr val="425569"/>
              </a:solidFill>
              <a:latin typeface="Houschka Rounded Light" panose="020F0503020000020003" pitchFamily="34" charset="77"/>
            </a:endParaRPr>
          </a:p>
          <a:p>
            <a:r>
              <a:rPr lang="en-US" dirty="0">
                <a:solidFill>
                  <a:srgbClr val="425569"/>
                </a:solidFill>
                <a:latin typeface="Houschka Rounded Light" panose="020F0503020000020003" pitchFamily="34" charset="77"/>
              </a:rPr>
              <a:t>With only (10) buses, this opportunity to guarantee premium advertising coverage coverage will allow your ad to blanket downtown and reach an often overlooker part of Grand Rapids!</a:t>
            </a:r>
          </a:p>
          <a:p>
            <a:endParaRPr lang="en-US" dirty="0">
              <a:solidFill>
                <a:srgbClr val="425569"/>
              </a:solidFill>
              <a:latin typeface="Houschka Rounded Light" panose="020F0503020000020003" pitchFamily="34" charset="77"/>
            </a:endParaRPr>
          </a:p>
          <a:p>
            <a:pPr marL="342900" indent="-342900">
              <a:buFont typeface="Arial" panose="020B0604020202020204" pitchFamily="34" charset="0"/>
              <a:buChar char="•"/>
            </a:pPr>
            <a:r>
              <a:rPr lang="en-US" dirty="0">
                <a:solidFill>
                  <a:srgbClr val="425569"/>
                </a:solidFill>
                <a:latin typeface="Houschka Rounded Light" panose="020F0503020000020003" pitchFamily="34" charset="77"/>
              </a:rPr>
              <a:t>Buses only run on the Silver Line route, guaranteeing the most coverage across downtown Grand Rapids  </a:t>
            </a:r>
          </a:p>
          <a:p>
            <a:pPr marL="342900" indent="-342900">
              <a:buFont typeface="Arial" panose="020B0604020202020204" pitchFamily="34" charset="0"/>
              <a:buChar char="•"/>
            </a:pPr>
            <a:r>
              <a:rPr lang="en-US" dirty="0">
                <a:solidFill>
                  <a:srgbClr val="425569"/>
                </a:solidFill>
                <a:latin typeface="Houschka Rounded Light" panose="020F0503020000020003" pitchFamily="34" charset="77"/>
              </a:rPr>
              <a:t>Advertisers can run bus kings, bus queens, and bus tails </a:t>
            </a:r>
          </a:p>
          <a:p>
            <a:pPr marL="342900" indent="-342900">
              <a:buFont typeface="Arial" panose="020B0604020202020204" pitchFamily="34" charset="0"/>
              <a:buChar char="•"/>
            </a:pPr>
            <a:r>
              <a:rPr lang="en-US" dirty="0">
                <a:solidFill>
                  <a:srgbClr val="425569"/>
                </a:solidFill>
                <a:latin typeface="Houschka Rounded Light" panose="020F0503020000020003" pitchFamily="34" charset="77"/>
              </a:rPr>
              <a:t>Potential to dominate one bus or spread your ads out across the fleet  </a:t>
            </a:r>
          </a:p>
        </p:txBody>
      </p:sp>
    </p:spTree>
    <p:extLst>
      <p:ext uri="{BB962C8B-B14F-4D97-AF65-F5344CB8AC3E}">
        <p14:creationId xmlns:p14="http://schemas.microsoft.com/office/powerpoint/2010/main" val="256926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BC0E2B42-80E6-3544-AAFD-686AE287818D}"/>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sp>
        <p:nvSpPr>
          <p:cNvPr id="33796" name="AutoShape 4" descr="data:image/jpeg;base64,/9j/4AAQSkZJRgABAQAAAQABAAD/2wCEAAkGBwgHBgkIBwgKCgkLDRYPDQwMDRsUFRAWIB0iIiAdHx8kKDQsJCYxJx8fLT0tMTU3Ojo6Iys/RD84QzQ5OjcBCgoKDQwNGg8PGjclHyU3Nzc3Nzc3Nzc3Nzc3Nzc3Nzc3Nzc3Nzc3Nzc3Nzc3Nzc3Nzc3Nzc3Nzc3Nzc3Nzc3N//AABEIAHwAlgMBEQACEQEDEQH/xAAcAAEAAgMBAQEAAAAAAAAAAAAABAUDBgcBAgj/xAA4EAABBAIBAwIFAgQCCwAAAAABAAIDBAURBhITITFBByJRYXEUgRUykaEjkiQ2QkNSU3N0stHw/8QAGgEBAAIDAQAAAAAAAAAAAAAAAAECAwQGBf/EAC8RAAMAAgEDAgQFAwUAAAAAAAABAgMREgQhMRNBBSJRgWFxocHwkeHxFDJCYrH/2gAMAwEAAhEDEQA/AO4oAgCAIAgCAIAgCAIAgCAIAgCAIAgCAIAgCAIAgCAIAgCAIAgCAIAgCAIAgCAIAgCAIAgCAIAgImRyVPGVzYyFqCtCPHXM8NH48qZmqepRDaXkiYrkuEy8pixmUqWZfXtxyjq19deqtWK470tEK5fhlsqFggCAIAgCAIAgCAIAgCAIAgCAIBtAcG5FkH8h5hkprhL4KMpgrQuPysAJBOvTZIPn7/ZdH8OwSoTZzvxbqbT4yyNchb2jPEezYgHcimZ4dG4edghehmxzcNNHk9L1GTFlTl+TtHDMpLmuMY7I2Nd6aEd0gaBePBP7kbXIZYUZHKO2h8pTLpYywQBAEAQBAEAQBAEAQBAEAQBAVPKprtbj9+zjPNuCEyxN1/MW/N0/voj91fGpdpV4Irx2OM53G2bNuTlPFInXsbePcmhiHW+vIfL2PaPPr5BH1+mt+v03UPD8lvTX6o8vq+lnqJ2v8EKtR5Bnya0GNfTg/wB/asNLI42+5c5wGh49PVbWbrlx1/4afTfDFFcn7HduM0q2OwFCnSk7teKuwMl/5g1vq/f1/dc9kp1bbOglaSSLNUJCAIAgCAIAgCAIAgCAIAgCAICLkrkOPoz3LLtRQRukf59gNqUnT0iG9LZ+foorEd+zcxU1nFWHvL9V3FsQ6jvoGvJA/wDgunXRzUcK7tfU5mviVTfOdafsvJc8fyFO1dYz4hZu88MeHQwTuP6WTXoXEeuj7EAfled1HT5MS1jk9Xpepx51vls7RQuVLsAmoWIbEJA0+F4cP7LyWnL7nopp+CUoJCAIAgCAIAgCAIAgCAIAgCAICg5rg7Gfwv6WpOIpmStmYHnTJC3/AGX+N687+xAKz9Nm9HIra2YOpw+ticJ62cuyuNyGGtR1stXbC6YExSRydbJNeoB8aI+hC6Xputx9R2Xscr1nw7L0y5b2isqBtgutOGxJ4jBG9M9v6+v9FsQuXzv+I18rcJY17efzIEleKK9JLU3BYM0TGvgeY3Dei/RH2WveKKppr3Ru4eozRCfLsk/7F7QzGbZG9rc7kh0SOYNzB3gHx/MCsa+H4K8yWv4p1Ea0/ZHlzNZzvVw/PZIskcY3NEwb56SQfAH0/uj6Dp5pLj5Jn4p1NRT2trv+uv3K1s9+awYXZjJ95rXAuF2TYcNEO1v3BUrpMTfHj3JfxDPMc99n/GjpHwn5Fk8rVsUM298lqsxksUr9dUkT9gbI9dFp8/cLwerxRFbj+M6HBdVPc6AtQzhAEAQBAEAQBAEAQBAEBrvO+PDknHZ6cem2mf4tZ/p0yD7+2xtv4KzYMrxWqMeXGrnicdxsnVWbA9hjnr/4U0ThpzHN8EEfsutwZFcLRxnWYaxZXv3M4hjExlEbRK4aLw3yR+VdTKe0a/O+PHfYr7NrHwSv3efE9x25sR6gT+NHRWKqiX50bkY89yvk2vx7fuj5gyWKErXG258g9HSh2x+PGgoV4k97JrB1PHSnS/DRZRzQvjM0bmPYBsub9vusyqfKNOotPjS0blwBnY5PjmeNycVrSO16bMrv/a5bqHuG/wDs/wBjuca0kvwOlrSMoQBAEAQBAEAQBAEAQBAeFAcL5TiLGY+LNnH4mTsSylhklA2I9RgucR7/AI9yQvWwZni6dWzzs+Gc2Xg12I+RpXMfm63H8y0wy2bMMQsxbDJYnvDS5p9jonx7Le/13q4HU+dHnT8MWLqZ33k7IzinHmU21Bhcf+nA0GGsw/v6ev39Vz/q5N8uTOg4T9DW+f4bD4b4fZOGnSr149NLA1g2Xl40d+pKzdPd3mnbMWWZnGzkOHwNm9xvNZaGSRkdHtgtb6Sgn5gfwNFenWbjcwvc0Zwq5dNeDevhJkv4hyWu3pINPBNqO379ExI19ulzR+xWn1ccY/N7/Q3MGTn2+h2FecbIQBAEAQBAEAQBAEAQBAYrM0devJPO8MiiaXvcfRoA2SiW+wOafCVpzOb5DyeZp3Zn7UXUPLQfmI/p2x+y3ur+SZx/Q1sHzN2TvjVj2y8XiybB02aFhjo5APLQ8hp/v0n9lXoq1k4+zLdQvl39Da+K5hmd49RybdbniHcAO+l48OH7EFa+WPTtyZYrlKZo3PrEnMOTU+G4yXUUL+/fmadhmh6ffW/8xb9FtYF6ON5q+xgyPnXpr7l1zevQ438NshSpQshg7PYjYPUl5A2fqfJO/dYsDrJnTZfJqMb0aH8DP9abn/ZO/wDNq3Ou/wBiNbpPLO5LyjfCAIDzY+qA9QBAEAQBAEAQBAah8SqmbymA/huCriQ2XgWHdwM6Yx515+p0Pxv6rP01Y5vlb8GLMqqdSZvhxx+bjfGIadvpFqR5mma3z0udr5d++gAN/ZOoyLJkdLwTijhOjz4l4zIZnik2PxUAmnmlj2C8N01rg4nz+B/VOmuYyKqGWXUNI1zjuI5dxzglmhSrRuyU1l3Zb3W/6Owt8v36E7HgfdZsl4cmZU/BjibjHr3LH4XcTtcep27mWA/iNx/zAu6ixoJ9Xe5J24/kKnVZ1kaU+EWw43C7+SN8V8NyLkX6KjiKjZKUW5pHmVreqTyANE+w3/m+yt0mTHj3VPuVzxdpJHvDeEt4LbuZjIZeGSuKxY8mIsDBsEuJJPjwmbqPXSlIYsPpbezd48nTlvfoY7UTrXZE/aB+btk6DtfRanF63rsbG0SbE8deCSeZ7WRRtL3vPo1oGySo8vSBFsWxPhn3MfJ3GyQ9yKSNvVsEb6gPfx5A91bWq0yN9topeO2bElstdOZQeouaJTK0N0Ol3USdHZI6fHv9FfIlorJtCxFwgCAICm5hk58NxnJZKq1jp6td0jA8baSPqsmKFeRS/civHYpclfzOCfhLNjIsuwX7sFSaF1ZsfT3fAcwjyNH2O1kmIycklrSb/oUfJaMmPu5vkLslZxt+ClWrWZK1WN1fud10fhzpCT6F29BuvHuoqYx6VLewnT3oi8e5dcyWTwzrUUcVLK1JWtYB80duJ3zt37ggEj8K2TBMTSXlP9GRN7aPJeTZS1ko6NAwMF/JS1qkz4+oRwwM3LIRv5iXhzQPAT0pU7fstv7+Cebb0WdHI5GjyhmDydhlyOxVdYrWREI3gtcA9jgPB9QQRr3VKmXHOe3clNp6Y5BkciOT4fDULMdWO5DPLLN2g947fToN34H83qQUiZ9Orftomt7SRWWuT5DBnkVe+6O/JjYIZarwztmUy7Aa/Xj+Yeo14PorrDN8Gu2ynLW9+xKyF7N8fZjbmSuwXa9izFXtRMriPtGQ6DmHeyA4gaO979lWZjJtJaet/wBCW6Xk+MTfy98ZDISZOKCrRyEsT64qhzXQR+vnfV1ffevspuYnS13a+oTbKbP2c5mfh1ks1Yt161S1SdLHRbB1EQkbHVJvfWR59ND6LJjmIzqNd0/JD5OdlvJmblPL269arHY/S8eZbiYGf4kknU4dPV66+UePusfppym35eid6MVa/by3FMhkP45TyFWTGTd2KGuGGKUsPjYdsAfMNOG1LlRkU613I3udjjWUtWsdx3FYR0ZMFaF+Sme3qbDH0A9v/qO8aHsASfbbLCVVV/b+fQS+ySN4a0N3oDytYyn0gCAIAgKXmeNs5ji2Tx1INNizXdHH1u0Nn6lZMNqMip+xD8EXlGGuZOpg46oYXU8nVszdTtfJGdu19SrYrUum/dNEUt6ImPo5vjzsnVxuPhu1rNmSzVkNgR9p0nktkBG9B2/Ld+PZTVRk4unp+H9iq5LZFn4ddq8JoY3HTsfl8dKLVew7w0zdRLv2PU4f0VlnTyuqXyvt9iODU6XklW+MWaVfjs2I6JrOEJHblf0/qGPYWSfN7OO+rZ91WcqbpV/yLOWktexJo43I3uUMzmSrMqR1qpr1q/dD3kuIL3uI8D0AAG/dQ6lY+E99hJ72zNkcTascxw2UjDP01SvYjlJd8239HToe/wDKVE2liqfrolruirzXE7eWyHIi57IYchTrx1pd7LZIy47I+m9K8ZlKn8NlXG9mTIUM5yFmOpZGjFRggsxWLcosCQS9s7DYwBvy7Xk60Aomox7cvf0DVMm8dwk9XH5erkGtDbt6xKBG/e45PT8HSrktNy17JFpTSZRSYXkjOFz8UNOvY/0c1ILwsBrO16NL2kbBA9htZVkx+r6u/wASur1otf4PlKvJLGVqRV5dYaOrE2SUtD5Wvc7R0CQNEeVTnLji/rsnTTK+3x7I5PK2MizGwYt7sbYrShszXG3JI0BvV0jXS0gnZ8+fRWnJMzx3vuvsQ5bMmN43lMLJhruNbD3xWiq5av3NNma1oAkaf+NuvH1B0orLN8lX5ohS500bsPutcynqAIAgCAIAgCAIAgCAIAgCAIAgCAIAgCAIAgCAIAgCAIAgCAIAgCAIAgCAIAgCAIAgCAIAgCAIAgCAIAgCAIAgCAIAgCAIAgCAI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TextBox 10">
            <a:extLst>
              <a:ext uri="{FF2B5EF4-FFF2-40B4-BE49-F238E27FC236}">
                <a16:creationId xmlns:a16="http://schemas.microsoft.com/office/drawing/2014/main" id="{A1181547-52F7-42B0-B621-0EF16AFEF677}"/>
              </a:ext>
            </a:extLst>
          </p:cNvPr>
          <p:cNvSpPr txBox="1"/>
          <p:nvPr/>
        </p:nvSpPr>
        <p:spPr>
          <a:xfrm>
            <a:off x="681673" y="0"/>
            <a:ext cx="6968807" cy="526426"/>
          </a:xfrm>
          <a:prstGeom prst="rect">
            <a:avLst/>
          </a:prstGeom>
          <a:noFill/>
        </p:spPr>
        <p:txBody>
          <a:bodyPr wrap="square" lIns="0" tIns="0" rIns="0" bIns="0" rtlCol="0">
            <a:spAutoFit/>
          </a:bodyPr>
          <a:lstStyle/>
          <a:p>
            <a:pPr>
              <a:lnSpc>
                <a:spcPts val="5000"/>
              </a:lnSpc>
              <a:tabLst>
                <a:tab pos="2286000" algn="l"/>
              </a:tabLst>
            </a:pPr>
            <a:r>
              <a:rPr lang="en-US" sz="1400" b="1" dirty="0">
                <a:solidFill>
                  <a:srgbClr val="132B33"/>
                </a:solidFill>
                <a:latin typeface="Century Gothic"/>
                <a:ea typeface="Helvetica Neue" panose="02000503000000020004" pitchFamily="2" charset="0"/>
                <a:cs typeface="Century Gothic"/>
              </a:rPr>
              <a:t>Mesmerize</a:t>
            </a:r>
          </a:p>
        </p:txBody>
      </p:sp>
      <p:sp>
        <p:nvSpPr>
          <p:cNvPr id="12" name="TextBox 11">
            <a:extLst>
              <a:ext uri="{FF2B5EF4-FFF2-40B4-BE49-F238E27FC236}">
                <a16:creationId xmlns:a16="http://schemas.microsoft.com/office/drawing/2014/main" id="{9BC0BDBE-1C22-4D4B-9BD7-64AA0009B787}"/>
              </a:ext>
            </a:extLst>
          </p:cNvPr>
          <p:cNvSpPr txBox="1"/>
          <p:nvPr/>
        </p:nvSpPr>
        <p:spPr>
          <a:xfrm>
            <a:off x="653987" y="559926"/>
            <a:ext cx="7218428" cy="430887"/>
          </a:xfrm>
          <a:prstGeom prst="rect">
            <a:avLst/>
          </a:prstGeom>
          <a:noFill/>
        </p:spPr>
        <p:txBody>
          <a:bodyPr wrap="square" lIns="0" tIns="0" rIns="0" bIns="0" rtlCol="0">
            <a:spAutoFit/>
          </a:bodyPr>
          <a:lstStyle/>
          <a:p>
            <a:r>
              <a:rPr lang="en-US" sz="2800" dirty="0">
                <a:solidFill>
                  <a:srgbClr val="132B33"/>
                </a:solidFill>
                <a:latin typeface="Century Gothic" panose="020B0502020202020204" pitchFamily="34" charset="0"/>
              </a:rPr>
              <a:t>AVAILABLE FORMATS BY MARKET</a:t>
            </a:r>
            <a:endParaRPr lang="en-US" sz="2800" dirty="0">
              <a:solidFill>
                <a:srgbClr val="132B33"/>
              </a:solidFill>
            </a:endParaRPr>
          </a:p>
        </p:txBody>
      </p:sp>
      <p:pic>
        <p:nvPicPr>
          <p:cNvPr id="14" name="Picture 13">
            <a:extLst>
              <a:ext uri="{FF2B5EF4-FFF2-40B4-BE49-F238E27FC236}">
                <a16:creationId xmlns:a16="http://schemas.microsoft.com/office/drawing/2014/main" id="{9AE9E1EF-D800-B641-84FF-64C03E6807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6" name="Picture 5">
            <a:extLst>
              <a:ext uri="{FF2B5EF4-FFF2-40B4-BE49-F238E27FC236}">
                <a16:creationId xmlns:a16="http://schemas.microsoft.com/office/drawing/2014/main" id="{BA7CEE14-44CF-B641-9473-D2F67C6F8F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867" y="1278526"/>
            <a:ext cx="6782491" cy="4754526"/>
          </a:xfrm>
          <a:prstGeom prst="rect">
            <a:avLst/>
          </a:prstGeom>
        </p:spPr>
      </p:pic>
      <p:pic>
        <p:nvPicPr>
          <p:cNvPr id="5" name="Picture 4" descr="Chart&#10;&#10;Description automatically generated">
            <a:extLst>
              <a:ext uri="{FF2B5EF4-FFF2-40B4-BE49-F238E27FC236}">
                <a16:creationId xmlns:a16="http://schemas.microsoft.com/office/drawing/2014/main" id="{98B23B1F-C160-BA49-8B0D-0F2D61CA6C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08925" y="775369"/>
            <a:ext cx="5083075" cy="4969970"/>
          </a:xfrm>
          <a:prstGeom prst="rect">
            <a:avLst/>
          </a:prstGeom>
        </p:spPr>
      </p:pic>
    </p:spTree>
    <p:extLst>
      <p:ext uri="{BB962C8B-B14F-4D97-AF65-F5344CB8AC3E}">
        <p14:creationId xmlns:p14="http://schemas.microsoft.com/office/powerpoint/2010/main" val="172264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627DE5-8878-AE4D-9110-9C7A63304F82}"/>
              </a:ext>
            </a:extLst>
          </p:cNvPr>
          <p:cNvPicPr>
            <a:picLocks noChangeAspect="1"/>
          </p:cNvPicPr>
          <p:nvPr/>
        </p:nvPicPr>
        <p:blipFill>
          <a:blip r:embed="rId2"/>
          <a:stretch>
            <a:fillRect/>
          </a:stretch>
        </p:blipFill>
        <p:spPr>
          <a:xfrm>
            <a:off x="0" y="9293"/>
            <a:ext cx="12192000" cy="6839414"/>
          </a:xfrm>
          <a:prstGeom prst="rect">
            <a:avLst/>
          </a:prstGeom>
        </p:spPr>
      </p:pic>
      <p:pic>
        <p:nvPicPr>
          <p:cNvPr id="10" name="Picture 9">
            <a:extLst>
              <a:ext uri="{FF2B5EF4-FFF2-40B4-BE49-F238E27FC236}">
                <a16:creationId xmlns:a16="http://schemas.microsoft.com/office/drawing/2014/main" id="{7012A989-EE03-4B54-B22E-2F9EB4826A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0295"/>
          <a:stretch/>
        </p:blipFill>
        <p:spPr>
          <a:xfrm>
            <a:off x="1" y="5363737"/>
            <a:ext cx="12191999" cy="1494261"/>
          </a:xfrm>
          <a:prstGeom prst="rect">
            <a:avLst/>
          </a:prstGeom>
        </p:spPr>
      </p:pic>
      <p:pic>
        <p:nvPicPr>
          <p:cNvPr id="11" name="Picture 10">
            <a:extLst>
              <a:ext uri="{FF2B5EF4-FFF2-40B4-BE49-F238E27FC236}">
                <a16:creationId xmlns:a16="http://schemas.microsoft.com/office/drawing/2014/main" id="{8750F3BE-AEA9-49E9-9B05-BE1070AFE7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1491" y="6054545"/>
            <a:ext cx="2718725" cy="543204"/>
          </a:xfrm>
          <a:prstGeom prst="rect">
            <a:avLst/>
          </a:prstGeom>
        </p:spPr>
      </p:pic>
      <p:sp>
        <p:nvSpPr>
          <p:cNvPr id="12" name="Rectangle 11">
            <a:extLst>
              <a:ext uri="{FF2B5EF4-FFF2-40B4-BE49-F238E27FC236}">
                <a16:creationId xmlns:a16="http://schemas.microsoft.com/office/drawing/2014/main" id="{99F74723-E324-449A-AF7F-15E7DC815FC5}"/>
              </a:ext>
            </a:extLst>
          </p:cNvPr>
          <p:cNvSpPr/>
          <p:nvPr/>
        </p:nvSpPr>
        <p:spPr>
          <a:xfrm>
            <a:off x="337398" y="5930023"/>
            <a:ext cx="8177952" cy="615553"/>
          </a:xfrm>
          <a:prstGeom prst="rect">
            <a:avLst/>
          </a:prstGeom>
        </p:spPr>
        <p:txBody>
          <a:bodyPr wrap="square" lIns="0" tIns="0" rIns="0" bIns="0">
            <a:spAutoFit/>
          </a:bodyPr>
          <a:lstStyle/>
          <a:p>
            <a:r>
              <a:rPr lang="en-US" sz="2000" b="1" kern="1000" spc="50" dirty="0">
                <a:solidFill>
                  <a:schemeClr val="bg1"/>
                </a:solidFill>
                <a:latin typeface="Century Gothic" panose="020B0502020202020204" pitchFamily="34" charset="0"/>
              </a:rPr>
              <a:t>Thank You!</a:t>
            </a:r>
          </a:p>
          <a:p>
            <a:r>
              <a:rPr lang="en-US" sz="2000" b="1" kern="1000" spc="50" dirty="0">
                <a:solidFill>
                  <a:schemeClr val="bg1"/>
                </a:solidFill>
                <a:latin typeface="Century Gothic" panose="020B0502020202020204" pitchFamily="34" charset="0"/>
              </a:rPr>
              <a:t>Please reach out to Evan Gordon (</a:t>
            </a:r>
            <a:r>
              <a:rPr lang="en-US" sz="2000" b="1" kern="1000" spc="50" dirty="0">
                <a:solidFill>
                  <a:schemeClr val="bg1"/>
                </a:solidFill>
                <a:latin typeface="Century Gothic" panose="020B0502020202020204" pitchFamily="34" charset="0"/>
                <a:hlinkClick r:id="rId5">
                  <a:extLst>
                    <a:ext uri="{A12FA001-AC4F-418D-AE19-62706E023703}">
                      <ahyp:hlinkClr xmlns:ahyp="http://schemas.microsoft.com/office/drawing/2018/hyperlinkcolor" val="tx"/>
                    </a:ext>
                  </a:extLst>
                </a:hlinkClick>
              </a:rPr>
              <a:t>evan@mesmerize.com</a:t>
            </a:r>
            <a:r>
              <a:rPr lang="en-US" sz="2000" b="1" kern="1000" spc="50"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228526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36CDD-0BC1-9641-8605-212844E87684}"/>
              </a:ext>
            </a:extLst>
          </p:cNvPr>
          <p:cNvSpPr/>
          <p:nvPr/>
        </p:nvSpPr>
        <p:spPr>
          <a:xfrm>
            <a:off x="677767" y="3358171"/>
            <a:ext cx="1942774" cy="1887696"/>
          </a:xfrm>
          <a:prstGeom prst="rect">
            <a:avLst/>
          </a:prstGeom>
        </p:spPr>
        <p:txBody>
          <a:bodyPr wrap="square">
            <a:spAutoFit/>
          </a:bodyPr>
          <a:lstStyle/>
          <a:p>
            <a:pPr>
              <a:spcAft>
                <a:spcPts val="750"/>
              </a:spcAft>
            </a:pPr>
            <a:r>
              <a:rPr lang="en-US" dirty="0">
                <a:solidFill>
                  <a:srgbClr val="425569"/>
                </a:solidFill>
                <a:latin typeface="Houschka Rounded Light" panose="020F0503020000020003" pitchFamily="34" charset="77"/>
              </a:rPr>
              <a:t>Caucasian                                             </a:t>
            </a:r>
          </a:p>
          <a:p>
            <a:pPr>
              <a:spcAft>
                <a:spcPts val="750"/>
              </a:spcAft>
            </a:pPr>
            <a:r>
              <a:rPr lang="en-US" dirty="0">
                <a:solidFill>
                  <a:srgbClr val="425569"/>
                </a:solidFill>
                <a:latin typeface="Houschka Rounded Light" panose="020F0503020000020003" pitchFamily="34" charset="77"/>
              </a:rPr>
              <a:t>African American                               </a:t>
            </a:r>
          </a:p>
          <a:p>
            <a:pPr>
              <a:spcAft>
                <a:spcPts val="750"/>
              </a:spcAft>
            </a:pPr>
            <a:r>
              <a:rPr lang="en-US" dirty="0">
                <a:solidFill>
                  <a:srgbClr val="425569"/>
                </a:solidFill>
                <a:latin typeface="Houschka Rounded Light" panose="020F0503020000020003" pitchFamily="34" charset="77"/>
              </a:rPr>
              <a:t>Hispanic/Latino                                     </a:t>
            </a:r>
          </a:p>
          <a:p>
            <a:pPr>
              <a:spcAft>
                <a:spcPts val="750"/>
              </a:spcAft>
            </a:pPr>
            <a:r>
              <a:rPr lang="en-US" dirty="0">
                <a:solidFill>
                  <a:srgbClr val="425569"/>
                </a:solidFill>
                <a:latin typeface="Houschka Rounded Light" panose="020F0503020000020003" pitchFamily="34" charset="77"/>
              </a:rPr>
              <a:t>Asian                                               </a:t>
            </a:r>
          </a:p>
          <a:p>
            <a:pPr>
              <a:spcAft>
                <a:spcPts val="750"/>
              </a:spcAft>
            </a:pPr>
            <a:r>
              <a:rPr lang="en-US" dirty="0">
                <a:solidFill>
                  <a:srgbClr val="425569"/>
                </a:solidFill>
                <a:latin typeface="Houschka Rounded Light" panose="020F0503020000020003" pitchFamily="34" charset="77"/>
              </a:rPr>
              <a:t>Other/Mixed                                 </a:t>
            </a:r>
          </a:p>
        </p:txBody>
      </p:sp>
      <p:sp>
        <p:nvSpPr>
          <p:cNvPr id="33796" name="AutoShape 4" descr="data:image/jpeg;base64,/9j/4AAQSkZJRgABAQAAAQABAAD/2wCEAAkGBwgHBgkIBwgKCgkLDRYPDQwMDRsUFRAWIB0iIiAdHx8kKDQsJCYxJx8fLT0tMTU3Ojo6Iys/RD84QzQ5OjcBCgoKDQwNGg8PGjclHyU3Nzc3Nzc3Nzc3Nzc3Nzc3Nzc3Nzc3Nzc3Nzc3Nzc3Nzc3Nzc3Nzc3Nzc3Nzc3Nzc3N//AABEIAHwAlgMBEQACEQEDEQH/xAAcAAEAAgMBAQEAAAAAAAAAAAAABAUDBgcBAgj/xAA4EAABBAIBAwIFAgQCCwAAAAABAAIDBAURBhITITFBByJRYXEUgRUykaEjkiQ2QkNSU3N0stHw/8QAGgEBAAIDAQAAAAAAAAAAAAAAAAECAwQGBf/EAC8RAAMAAgEDAgQFAwUAAAAAAAABAgMREgQhMRNBBSJRgWFxocHwkeHxFDJCYrH/2gAMAwEAAhEDEQA/AO4oAgCAIAgCAIAgCAIAgCAIAgCAIAgCAIAgCAIAgCAIAgCAIAgCAIAgCAIAgCAIAgCAIAgCAIAgImRyVPGVzYyFqCtCPHXM8NH48qZmqepRDaXkiYrkuEy8pixmUqWZfXtxyjq19deqtWK470tEK5fhlsqFggCAIAgCAIAgCAIAgCAIAgCAIBtAcG5FkH8h5hkprhL4KMpgrQuPysAJBOvTZIPn7/ZdH8OwSoTZzvxbqbT4yyNchb2jPEezYgHcimZ4dG4edghehmxzcNNHk9L1GTFlTl+TtHDMpLmuMY7I2Nd6aEd0gaBePBP7kbXIZYUZHKO2h8pTLpYywQBAEAQBAEAQBAEAQBAEAQBAVPKprtbj9+zjPNuCEyxN1/MW/N0/voj91fGpdpV4Irx2OM53G2bNuTlPFInXsbePcmhiHW+vIfL2PaPPr5BH1+mt+v03UPD8lvTX6o8vq+lnqJ2v8EKtR5Bnya0GNfTg/wB/asNLI42+5c5wGh49PVbWbrlx1/4afTfDFFcn7HduM0q2OwFCnSk7teKuwMl/5g1vq/f1/dc9kp1bbOglaSSLNUJCAIAgCAIAgCAIAgCAIAgCAICLkrkOPoz3LLtRQRukf59gNqUnT0iG9LZ+foorEd+zcxU1nFWHvL9V3FsQ6jvoGvJA/wDgunXRzUcK7tfU5mviVTfOdafsvJc8fyFO1dYz4hZu88MeHQwTuP6WTXoXEeuj7EAfled1HT5MS1jk9Xpepx51vls7RQuVLsAmoWIbEJA0+F4cP7LyWnL7nopp+CUoJCAIAgCAIAgCAIAgCAIAgCAICg5rg7Gfwv6WpOIpmStmYHnTJC3/AGX+N687+xAKz9Nm9HIra2YOpw+ticJ62cuyuNyGGtR1stXbC6YExSRydbJNeoB8aI+hC6Xputx9R2Xscr1nw7L0y5b2isqBtgutOGxJ4jBG9M9v6+v9FsQuXzv+I18rcJY17efzIEleKK9JLU3BYM0TGvgeY3Dei/RH2WveKKppr3Ru4eozRCfLsk/7F7QzGbZG9rc7kh0SOYNzB3gHx/MCsa+H4K8yWv4p1Ea0/ZHlzNZzvVw/PZIskcY3NEwb56SQfAH0/uj6Dp5pLj5Jn4p1NRT2trv+uv3K1s9+awYXZjJ95rXAuF2TYcNEO1v3BUrpMTfHj3JfxDPMc99n/GjpHwn5Fk8rVsUM298lqsxksUr9dUkT9gbI9dFp8/cLwerxRFbj+M6HBdVPc6AtQzhAEAQBAEAQBAEAQBAEBrvO+PDknHZ6cem2mf4tZ/p0yD7+2xtv4KzYMrxWqMeXGrnicdxsnVWbA9hjnr/4U0ThpzHN8EEfsutwZFcLRxnWYaxZXv3M4hjExlEbRK4aLw3yR+VdTKe0a/O+PHfYr7NrHwSv3efE9x25sR6gT+NHRWKqiX50bkY89yvk2vx7fuj5gyWKErXG258g9HSh2x+PGgoV4k97JrB1PHSnS/DRZRzQvjM0bmPYBsub9vusyqfKNOotPjS0blwBnY5PjmeNycVrSO16bMrv/a5bqHuG/wDs/wBjuca0kvwOlrSMoQBAEAQBAEAQBAEAQBAeFAcL5TiLGY+LNnH4mTsSylhklA2I9RgucR7/AI9yQvWwZni6dWzzs+Gc2Xg12I+RpXMfm63H8y0wy2bMMQsxbDJYnvDS5p9jonx7Le/13q4HU+dHnT8MWLqZ33k7IzinHmU21Bhcf+nA0GGsw/v6ev39Vz/q5N8uTOg4T9DW+f4bD4b4fZOGnSr149NLA1g2Xl40d+pKzdPd3mnbMWWZnGzkOHwNm9xvNZaGSRkdHtgtb6Sgn5gfwNFenWbjcwvc0Zwq5dNeDevhJkv4hyWu3pINPBNqO379ExI19ulzR+xWn1ccY/N7/Q3MGTn2+h2FecbIQBAEAQBAEAQBAEAQBAYrM0devJPO8MiiaXvcfRoA2SiW+wOafCVpzOb5DyeZp3Zn7UXUPLQfmI/p2x+y3ur+SZx/Q1sHzN2TvjVj2y8XiybB02aFhjo5APLQ8hp/v0n9lXoq1k4+zLdQvl39Da+K5hmd49RybdbniHcAO+l48OH7EFa+WPTtyZYrlKZo3PrEnMOTU+G4yXUUL+/fmadhmh6ffW/8xb9FtYF6ON5q+xgyPnXpr7l1zevQ438NshSpQshg7PYjYPUl5A2fqfJO/dYsDrJnTZfJqMb0aH8DP9abn/ZO/wDNq3Ou/wBiNbpPLO5LyjfCAIDzY+qA9QBAEAQBAEAQBAah8SqmbymA/huCriQ2XgWHdwM6Yx515+p0Pxv6rP01Y5vlb8GLMqqdSZvhxx+bjfGIadvpFqR5mma3z0udr5d++gAN/ZOoyLJkdLwTijhOjz4l4zIZnik2PxUAmnmlj2C8N01rg4nz+B/VOmuYyKqGWXUNI1zjuI5dxzglmhSrRuyU1l3Zb3W/6Owt8v36E7HgfdZsl4cmZU/BjibjHr3LH4XcTtcep27mWA/iNx/zAu6ixoJ9Xe5J24/kKnVZ1kaU+EWw43C7+SN8V8NyLkX6KjiKjZKUW5pHmVreqTyANE+w3/m+yt0mTHj3VPuVzxdpJHvDeEt4LbuZjIZeGSuKxY8mIsDBsEuJJPjwmbqPXSlIYsPpbezd48nTlvfoY7UTrXZE/aB+btk6DtfRanF63rsbG0SbE8deCSeZ7WRRtL3vPo1oGySo8vSBFsWxPhn3MfJ3GyQ9yKSNvVsEb6gPfx5A91bWq0yN9topeO2bElstdOZQeouaJTK0N0Ol3USdHZI6fHv9FfIlorJtCxFwgCAICm5hk58NxnJZKq1jp6td0jA8baSPqsmKFeRS/civHYpclfzOCfhLNjIsuwX7sFSaF1ZsfT3fAcwjyNH2O1kmIycklrSb/oUfJaMmPu5vkLslZxt+ClWrWZK1WN1fud10fhzpCT6F29BuvHuoqYx6VLewnT3oi8e5dcyWTwzrUUcVLK1JWtYB80duJ3zt37ggEj8K2TBMTSXlP9GRN7aPJeTZS1ko6NAwMF/JS1qkz4+oRwwM3LIRv5iXhzQPAT0pU7fstv7+Cebb0WdHI5GjyhmDydhlyOxVdYrWREI3gtcA9jgPB9QQRr3VKmXHOe3clNp6Y5BkciOT4fDULMdWO5DPLLN2g947fToN34H83qQUiZ9Orftomt7SRWWuT5DBnkVe+6O/JjYIZarwztmUy7Aa/Xj+Yeo14PorrDN8Gu2ynLW9+xKyF7N8fZjbmSuwXa9izFXtRMriPtGQ6DmHeyA4gaO979lWZjJtJaet/wBCW6Xk+MTfy98ZDISZOKCrRyEsT64qhzXQR+vnfV1ffevspuYnS13a+oTbKbP2c5mfh1ks1Yt161S1SdLHRbB1EQkbHVJvfWR59ND6LJjmIzqNd0/JD5OdlvJmblPL269arHY/S8eZbiYGf4kknU4dPV66+UePusfppym35eid6MVa/by3FMhkP45TyFWTGTd2KGuGGKUsPjYdsAfMNOG1LlRkU613I3udjjWUtWsdx3FYR0ZMFaF+Sme3qbDH0A9v/qO8aHsASfbbLCVVV/b+fQS+ySN4a0N3oDytYyn0gCAIAgKXmeNs5ji2Tx1INNizXdHH1u0Nn6lZMNqMip+xD8EXlGGuZOpg46oYXU8nVszdTtfJGdu19SrYrUum/dNEUt6ImPo5vjzsnVxuPhu1rNmSzVkNgR9p0nktkBG9B2/Ld+PZTVRk4unp+H9iq5LZFn4ddq8JoY3HTsfl8dKLVew7w0zdRLv2PU4f0VlnTyuqXyvt9iODU6XklW+MWaVfjs2I6JrOEJHblf0/qGPYWSfN7OO+rZ91WcqbpV/yLOWktexJo43I3uUMzmSrMqR1qpr1q/dD3kuIL3uI8D0AAG/dQ6lY+E99hJ72zNkcTascxw2UjDP01SvYjlJd8239HToe/wDKVE2liqfrolruirzXE7eWyHIi57IYchTrx1pd7LZIy47I+m9K8ZlKn8NlXG9mTIUM5yFmOpZGjFRggsxWLcosCQS9s7DYwBvy7Xk60Aomox7cvf0DVMm8dwk9XH5erkGtDbt6xKBG/e45PT8HSrktNy17JFpTSZRSYXkjOFz8UNOvY/0c1ILwsBrO16NL2kbBA9htZVkx+r6u/wASur1otf4PlKvJLGVqRV5dYaOrE2SUtD5Wvc7R0CQNEeVTnLji/rsnTTK+3x7I5PK2MizGwYt7sbYrShszXG3JI0BvV0jXS0gnZ8+fRWnJMzx3vuvsQ5bMmN43lMLJhruNbD3xWiq5av3NNma1oAkaf+NuvH1B0orLN8lX5ohS500bsPutcynqAIAgCAIAgCAIAgCAIAgCAIAgCAIAgCAIAgCAIAgCAIAgCAIAgCAIAgCAIAgCAIAgCAIAgCAIAgCAIAgCAIAgCAIAgCAIAgCAI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653988" y="1252446"/>
            <a:ext cx="3254133" cy="861774"/>
          </a:xfrm>
          <a:prstGeom prst="rect">
            <a:avLst/>
          </a:prstGeom>
        </p:spPr>
        <p:txBody>
          <a:bodyPr wrap="square">
            <a:spAutoFit/>
          </a:bodyPr>
          <a:lstStyle/>
          <a:p>
            <a:r>
              <a:rPr lang="en-US" b="1" dirty="0">
                <a:solidFill>
                  <a:srgbClr val="425569"/>
                </a:solidFill>
                <a:latin typeface="Houschka Rounded Light" panose="020F0503020000020003" pitchFamily="34" charset="77"/>
              </a:rPr>
              <a:t>POPULATION BREAKDOWN</a:t>
            </a:r>
          </a:p>
          <a:p>
            <a:r>
              <a:rPr lang="en-US" sz="3200" b="1" dirty="0">
                <a:solidFill>
                  <a:srgbClr val="425569"/>
                </a:solidFill>
                <a:latin typeface="Houschka Rounded Light" panose="020F0503020000020003" pitchFamily="34" charset="77"/>
              </a:rPr>
              <a:t>200,217</a:t>
            </a:r>
          </a:p>
        </p:txBody>
      </p:sp>
      <p:sp>
        <p:nvSpPr>
          <p:cNvPr id="11" name="Right Triangle 10">
            <a:extLst>
              <a:ext uri="{FF2B5EF4-FFF2-40B4-BE49-F238E27FC236}">
                <a16:creationId xmlns:a16="http://schemas.microsoft.com/office/drawing/2014/main" id="{104C36E8-A397-44E7-BF41-4401A0A0F195}"/>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12" name="Picture 11">
            <a:extLst>
              <a:ext uri="{FF2B5EF4-FFF2-40B4-BE49-F238E27FC236}">
                <a16:creationId xmlns:a16="http://schemas.microsoft.com/office/drawing/2014/main" id="{9422640B-8A65-43A5-91D8-A0B949CAC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5" name="Picture 4">
            <a:extLst>
              <a:ext uri="{FF2B5EF4-FFF2-40B4-BE49-F238E27FC236}">
                <a16:creationId xmlns:a16="http://schemas.microsoft.com/office/drawing/2014/main" id="{B4FA7911-C942-CC46-9622-3897BBAA8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sp>
        <p:nvSpPr>
          <p:cNvPr id="10" name="TextBox 9">
            <a:extLst>
              <a:ext uri="{FF2B5EF4-FFF2-40B4-BE49-F238E27FC236}">
                <a16:creationId xmlns:a16="http://schemas.microsoft.com/office/drawing/2014/main" id="{FD9381A2-B34A-7246-ABBD-DC10E7E7347D}"/>
              </a:ext>
            </a:extLst>
          </p:cNvPr>
          <p:cNvSpPr txBox="1"/>
          <p:nvPr/>
        </p:nvSpPr>
        <p:spPr>
          <a:xfrm>
            <a:off x="681673" y="0"/>
            <a:ext cx="6968807" cy="520014"/>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3" name="TextBox 12">
            <a:extLst>
              <a:ext uri="{FF2B5EF4-FFF2-40B4-BE49-F238E27FC236}">
                <a16:creationId xmlns:a16="http://schemas.microsoft.com/office/drawing/2014/main" id="{858FC102-4515-8443-8E41-44676ED31560}"/>
              </a:ext>
            </a:extLst>
          </p:cNvPr>
          <p:cNvSpPr txBox="1"/>
          <p:nvPr/>
        </p:nvSpPr>
        <p:spPr>
          <a:xfrm>
            <a:off x="653987" y="559926"/>
            <a:ext cx="7218428"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Grand Rapids Profile</a:t>
            </a:r>
            <a:endParaRPr lang="en-US" sz="2800" dirty="0">
              <a:solidFill>
                <a:schemeClr val="tx2"/>
              </a:solidFill>
            </a:endParaRPr>
          </a:p>
        </p:txBody>
      </p:sp>
      <p:sp>
        <p:nvSpPr>
          <p:cNvPr id="2" name="Rectangle 1">
            <a:extLst>
              <a:ext uri="{FF2B5EF4-FFF2-40B4-BE49-F238E27FC236}">
                <a16:creationId xmlns:a16="http://schemas.microsoft.com/office/drawing/2014/main" id="{5DC5AF25-237E-8449-BA02-B79961FE0325}"/>
              </a:ext>
            </a:extLst>
          </p:cNvPr>
          <p:cNvSpPr/>
          <p:nvPr/>
        </p:nvSpPr>
        <p:spPr>
          <a:xfrm>
            <a:off x="5632120" y="1252446"/>
            <a:ext cx="6417526" cy="369332"/>
          </a:xfrm>
          <a:prstGeom prst="rect">
            <a:avLst/>
          </a:prstGeom>
        </p:spPr>
        <p:txBody>
          <a:bodyPr wrap="square" numCol="1">
            <a:spAutoFit/>
          </a:bodyPr>
          <a:lstStyle/>
          <a:p>
            <a:r>
              <a:rPr lang="en-US" b="1" dirty="0">
                <a:solidFill>
                  <a:srgbClr val="425569"/>
                </a:solidFill>
                <a:latin typeface="Houschka Rounded Light" panose="020F0503020000020003" pitchFamily="34" charset="77"/>
              </a:rPr>
              <a:t>KEY STATISTICS</a:t>
            </a:r>
          </a:p>
        </p:txBody>
      </p:sp>
      <p:sp>
        <p:nvSpPr>
          <p:cNvPr id="3" name="Rectangle 2">
            <a:extLst>
              <a:ext uri="{FF2B5EF4-FFF2-40B4-BE49-F238E27FC236}">
                <a16:creationId xmlns:a16="http://schemas.microsoft.com/office/drawing/2014/main" id="{C7C6511D-301A-844D-9774-2981622EBA09}"/>
              </a:ext>
            </a:extLst>
          </p:cNvPr>
          <p:cNvSpPr/>
          <p:nvPr/>
        </p:nvSpPr>
        <p:spPr>
          <a:xfrm>
            <a:off x="2624447" y="3452747"/>
            <a:ext cx="1833788" cy="211015"/>
          </a:xfrm>
          <a:prstGeom prst="rect">
            <a:avLst/>
          </a:prstGeom>
          <a:solidFill>
            <a:srgbClr val="425569">
              <a:alpha val="50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5" name="Rectangle 14">
            <a:extLst>
              <a:ext uri="{FF2B5EF4-FFF2-40B4-BE49-F238E27FC236}">
                <a16:creationId xmlns:a16="http://schemas.microsoft.com/office/drawing/2014/main" id="{76E5CB2F-D067-3949-9BFB-C08B591D014A}"/>
              </a:ext>
            </a:extLst>
          </p:cNvPr>
          <p:cNvSpPr/>
          <p:nvPr/>
        </p:nvSpPr>
        <p:spPr>
          <a:xfrm>
            <a:off x="2624447" y="3816162"/>
            <a:ext cx="1833788" cy="211015"/>
          </a:xfrm>
          <a:prstGeom prst="rect">
            <a:avLst/>
          </a:prstGeom>
          <a:solidFill>
            <a:srgbClr val="425569">
              <a:alpha val="50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6" name="Rectangle 15">
            <a:extLst>
              <a:ext uri="{FF2B5EF4-FFF2-40B4-BE49-F238E27FC236}">
                <a16:creationId xmlns:a16="http://schemas.microsoft.com/office/drawing/2014/main" id="{F1F3CF40-28F9-2544-91DE-613F14757E35}"/>
              </a:ext>
            </a:extLst>
          </p:cNvPr>
          <p:cNvSpPr/>
          <p:nvPr/>
        </p:nvSpPr>
        <p:spPr>
          <a:xfrm>
            <a:off x="2624447" y="4186557"/>
            <a:ext cx="1833788" cy="211015"/>
          </a:xfrm>
          <a:prstGeom prst="rect">
            <a:avLst/>
          </a:prstGeom>
          <a:solidFill>
            <a:srgbClr val="425569">
              <a:alpha val="50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7" name="Rectangle 16">
            <a:extLst>
              <a:ext uri="{FF2B5EF4-FFF2-40B4-BE49-F238E27FC236}">
                <a16:creationId xmlns:a16="http://schemas.microsoft.com/office/drawing/2014/main" id="{703FF55B-FEA1-D446-8E70-2124C610B0A6}"/>
              </a:ext>
            </a:extLst>
          </p:cNvPr>
          <p:cNvSpPr/>
          <p:nvPr/>
        </p:nvSpPr>
        <p:spPr>
          <a:xfrm>
            <a:off x="2624447" y="4570319"/>
            <a:ext cx="1833788" cy="211015"/>
          </a:xfrm>
          <a:prstGeom prst="rect">
            <a:avLst/>
          </a:prstGeom>
          <a:solidFill>
            <a:srgbClr val="425569">
              <a:alpha val="50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8" name="Rectangle 17">
            <a:extLst>
              <a:ext uri="{FF2B5EF4-FFF2-40B4-BE49-F238E27FC236}">
                <a16:creationId xmlns:a16="http://schemas.microsoft.com/office/drawing/2014/main" id="{6E677958-55D8-8248-B243-77D853ACB294}"/>
              </a:ext>
            </a:extLst>
          </p:cNvPr>
          <p:cNvSpPr/>
          <p:nvPr/>
        </p:nvSpPr>
        <p:spPr>
          <a:xfrm>
            <a:off x="2624447" y="4940714"/>
            <a:ext cx="1833788" cy="211015"/>
          </a:xfrm>
          <a:prstGeom prst="rect">
            <a:avLst/>
          </a:prstGeom>
          <a:solidFill>
            <a:srgbClr val="425569">
              <a:alpha val="50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6" name="Rectangle 5">
            <a:extLst>
              <a:ext uri="{FF2B5EF4-FFF2-40B4-BE49-F238E27FC236}">
                <a16:creationId xmlns:a16="http://schemas.microsoft.com/office/drawing/2014/main" id="{5EFB9D27-561E-DE4A-B3CB-B5F2BEAD49C4}"/>
              </a:ext>
            </a:extLst>
          </p:cNvPr>
          <p:cNvSpPr/>
          <p:nvPr/>
        </p:nvSpPr>
        <p:spPr>
          <a:xfrm>
            <a:off x="677767" y="2260193"/>
            <a:ext cx="2613216" cy="369332"/>
          </a:xfrm>
          <a:prstGeom prst="rect">
            <a:avLst/>
          </a:prstGeom>
        </p:spPr>
        <p:txBody>
          <a:bodyPr wrap="none">
            <a:spAutoFit/>
          </a:bodyPr>
          <a:lstStyle/>
          <a:p>
            <a:r>
              <a:rPr lang="en-US" b="1" dirty="0">
                <a:solidFill>
                  <a:srgbClr val="425569"/>
                </a:solidFill>
                <a:latin typeface="Houschka Rounded Light" panose="020F0503020000020003" pitchFamily="34" charset="77"/>
              </a:rPr>
              <a:t>51% Female / 49% Male</a:t>
            </a:r>
          </a:p>
        </p:txBody>
      </p:sp>
      <p:sp>
        <p:nvSpPr>
          <p:cNvPr id="7" name="Rectangle 6">
            <a:extLst>
              <a:ext uri="{FF2B5EF4-FFF2-40B4-BE49-F238E27FC236}">
                <a16:creationId xmlns:a16="http://schemas.microsoft.com/office/drawing/2014/main" id="{CA0AAF5C-A8A8-DF43-A8AE-EBABEED4F0B3}"/>
              </a:ext>
            </a:extLst>
          </p:cNvPr>
          <p:cNvSpPr/>
          <p:nvPr/>
        </p:nvSpPr>
        <p:spPr>
          <a:xfrm>
            <a:off x="4458235" y="3358171"/>
            <a:ext cx="1354924" cy="1887696"/>
          </a:xfrm>
          <a:prstGeom prst="rect">
            <a:avLst/>
          </a:prstGeom>
        </p:spPr>
        <p:txBody>
          <a:bodyPr wrap="square">
            <a:spAutoFit/>
          </a:bodyPr>
          <a:lstStyle/>
          <a:p>
            <a:pPr>
              <a:spcAft>
                <a:spcPts val="800"/>
              </a:spcAft>
            </a:pPr>
            <a:r>
              <a:rPr lang="en-US" dirty="0">
                <a:solidFill>
                  <a:srgbClr val="425569"/>
                </a:solidFill>
                <a:latin typeface="Houschka Rounded Light" panose="020F0503020000020003" pitchFamily="34" charset="77"/>
              </a:rPr>
              <a:t>67.1%</a:t>
            </a:r>
          </a:p>
          <a:p>
            <a:pPr>
              <a:spcAft>
                <a:spcPts val="800"/>
              </a:spcAft>
            </a:pPr>
            <a:r>
              <a:rPr lang="en-US" dirty="0">
                <a:solidFill>
                  <a:srgbClr val="425569"/>
                </a:solidFill>
                <a:latin typeface="Houschka Rounded Light" panose="020F0503020000020003" pitchFamily="34" charset="77"/>
              </a:rPr>
              <a:t>19.9%</a:t>
            </a:r>
          </a:p>
          <a:p>
            <a:pPr>
              <a:spcAft>
                <a:spcPts val="800"/>
              </a:spcAft>
            </a:pPr>
            <a:r>
              <a:rPr lang="en-US" dirty="0">
                <a:solidFill>
                  <a:srgbClr val="425569"/>
                </a:solidFill>
                <a:latin typeface="Houschka Rounded Light" panose="020F0503020000020003" pitchFamily="34" charset="77"/>
              </a:rPr>
              <a:t>9.9%</a:t>
            </a:r>
          </a:p>
          <a:p>
            <a:pPr>
              <a:spcAft>
                <a:spcPts val="800"/>
              </a:spcAft>
            </a:pPr>
            <a:r>
              <a:rPr lang="en-US" dirty="0">
                <a:solidFill>
                  <a:srgbClr val="425569"/>
                </a:solidFill>
                <a:latin typeface="Houschka Rounded Light" panose="020F0503020000020003" pitchFamily="34" charset="77"/>
              </a:rPr>
              <a:t>2.1%</a:t>
            </a:r>
          </a:p>
          <a:p>
            <a:pPr>
              <a:spcAft>
                <a:spcPts val="800"/>
              </a:spcAft>
            </a:pPr>
            <a:r>
              <a:rPr lang="en-US" dirty="0">
                <a:solidFill>
                  <a:srgbClr val="425569"/>
                </a:solidFill>
                <a:latin typeface="Houschka Rounded Light" panose="020F0503020000020003" pitchFamily="34" charset="77"/>
              </a:rPr>
              <a:t>1%</a:t>
            </a:r>
          </a:p>
        </p:txBody>
      </p:sp>
      <p:sp>
        <p:nvSpPr>
          <p:cNvPr id="20" name="Rectangle 19">
            <a:extLst>
              <a:ext uri="{FF2B5EF4-FFF2-40B4-BE49-F238E27FC236}">
                <a16:creationId xmlns:a16="http://schemas.microsoft.com/office/drawing/2014/main" id="{9AE282F7-14F9-2B44-8705-63124D384288}"/>
              </a:ext>
            </a:extLst>
          </p:cNvPr>
          <p:cNvSpPr/>
          <p:nvPr/>
        </p:nvSpPr>
        <p:spPr>
          <a:xfrm>
            <a:off x="2624446" y="3452747"/>
            <a:ext cx="1207657" cy="211015"/>
          </a:xfrm>
          <a:prstGeom prst="rect">
            <a:avLst/>
          </a:prstGeom>
          <a:solidFill>
            <a:srgbClr val="0064C8"/>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21" name="Rectangle 20">
            <a:extLst>
              <a:ext uri="{FF2B5EF4-FFF2-40B4-BE49-F238E27FC236}">
                <a16:creationId xmlns:a16="http://schemas.microsoft.com/office/drawing/2014/main" id="{7967AB9E-7116-FF45-8275-DF91DA2A20DD}"/>
              </a:ext>
            </a:extLst>
          </p:cNvPr>
          <p:cNvSpPr/>
          <p:nvPr/>
        </p:nvSpPr>
        <p:spPr>
          <a:xfrm>
            <a:off x="2624446" y="3816162"/>
            <a:ext cx="626134" cy="211015"/>
          </a:xfrm>
          <a:prstGeom prst="rect">
            <a:avLst/>
          </a:prstGeom>
          <a:solidFill>
            <a:srgbClr val="0064C8"/>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22" name="Rectangle 21">
            <a:extLst>
              <a:ext uri="{FF2B5EF4-FFF2-40B4-BE49-F238E27FC236}">
                <a16:creationId xmlns:a16="http://schemas.microsoft.com/office/drawing/2014/main" id="{5B59C6AE-87B3-4643-A638-B995FFB0696F}"/>
              </a:ext>
            </a:extLst>
          </p:cNvPr>
          <p:cNvSpPr/>
          <p:nvPr/>
        </p:nvSpPr>
        <p:spPr>
          <a:xfrm>
            <a:off x="2624446" y="4186556"/>
            <a:ext cx="377020" cy="211015"/>
          </a:xfrm>
          <a:prstGeom prst="rect">
            <a:avLst/>
          </a:prstGeom>
          <a:solidFill>
            <a:srgbClr val="0064C8"/>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23" name="Rectangle 22">
            <a:extLst>
              <a:ext uri="{FF2B5EF4-FFF2-40B4-BE49-F238E27FC236}">
                <a16:creationId xmlns:a16="http://schemas.microsoft.com/office/drawing/2014/main" id="{AC9BA4DC-1597-D840-A89C-BA24728ED3C2}"/>
              </a:ext>
            </a:extLst>
          </p:cNvPr>
          <p:cNvSpPr/>
          <p:nvPr/>
        </p:nvSpPr>
        <p:spPr>
          <a:xfrm>
            <a:off x="2624446" y="4570318"/>
            <a:ext cx="132714" cy="211015"/>
          </a:xfrm>
          <a:prstGeom prst="rect">
            <a:avLst/>
          </a:prstGeom>
          <a:solidFill>
            <a:srgbClr val="0064C8"/>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24" name="Rectangle 23">
            <a:extLst>
              <a:ext uri="{FF2B5EF4-FFF2-40B4-BE49-F238E27FC236}">
                <a16:creationId xmlns:a16="http://schemas.microsoft.com/office/drawing/2014/main" id="{6434D109-E62F-9846-9F08-30918361F1F9}"/>
              </a:ext>
            </a:extLst>
          </p:cNvPr>
          <p:cNvSpPr/>
          <p:nvPr/>
        </p:nvSpPr>
        <p:spPr>
          <a:xfrm>
            <a:off x="2624446" y="4940713"/>
            <a:ext cx="69893" cy="211015"/>
          </a:xfrm>
          <a:prstGeom prst="rect">
            <a:avLst/>
          </a:prstGeom>
          <a:solidFill>
            <a:srgbClr val="0064C8"/>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cxnSp>
        <p:nvCxnSpPr>
          <p:cNvPr id="25" name="Straight Connector 24">
            <a:extLst>
              <a:ext uri="{FF2B5EF4-FFF2-40B4-BE49-F238E27FC236}">
                <a16:creationId xmlns:a16="http://schemas.microsoft.com/office/drawing/2014/main" id="{98F05B2F-5A68-1F4B-BD62-F651AD473DC7}"/>
              </a:ext>
            </a:extLst>
          </p:cNvPr>
          <p:cNvCxnSpPr>
            <a:cxnSpLocks/>
          </p:cNvCxnSpPr>
          <p:nvPr/>
        </p:nvCxnSpPr>
        <p:spPr>
          <a:xfrm>
            <a:off x="5353665" y="1373120"/>
            <a:ext cx="0" cy="4142777"/>
          </a:xfrm>
          <a:prstGeom prst="line">
            <a:avLst/>
          </a:prstGeom>
          <a:ln>
            <a:solidFill>
              <a:srgbClr val="425569"/>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F134217-5687-2641-A881-2EAC4ABBC148}"/>
              </a:ext>
            </a:extLst>
          </p:cNvPr>
          <p:cNvSpPr/>
          <p:nvPr/>
        </p:nvSpPr>
        <p:spPr>
          <a:xfrm>
            <a:off x="677767" y="2809182"/>
            <a:ext cx="1782860" cy="369332"/>
          </a:xfrm>
          <a:prstGeom prst="rect">
            <a:avLst/>
          </a:prstGeom>
        </p:spPr>
        <p:txBody>
          <a:bodyPr wrap="none">
            <a:spAutoFit/>
          </a:bodyPr>
          <a:lstStyle/>
          <a:p>
            <a:r>
              <a:rPr lang="en-US" b="1" dirty="0">
                <a:solidFill>
                  <a:srgbClr val="425569"/>
                </a:solidFill>
                <a:latin typeface="Houschka Rounded Light" panose="020F0503020000020003" pitchFamily="34" charset="77"/>
              </a:rPr>
              <a:t>Median Age: 31</a:t>
            </a:r>
          </a:p>
        </p:txBody>
      </p:sp>
      <p:sp>
        <p:nvSpPr>
          <p:cNvPr id="30" name="Oval 29">
            <a:extLst>
              <a:ext uri="{FF2B5EF4-FFF2-40B4-BE49-F238E27FC236}">
                <a16:creationId xmlns:a16="http://schemas.microsoft.com/office/drawing/2014/main" id="{AF6E26AA-DB61-074C-A3CD-9A415941A1AF}"/>
              </a:ext>
            </a:extLst>
          </p:cNvPr>
          <p:cNvSpPr/>
          <p:nvPr/>
        </p:nvSpPr>
        <p:spPr>
          <a:xfrm>
            <a:off x="5698801" y="2046244"/>
            <a:ext cx="1146799" cy="1146799"/>
          </a:xfrm>
          <a:prstGeom prst="ellipse">
            <a:avLst/>
          </a:prstGeom>
          <a:solidFill>
            <a:srgbClr val="0078C1"/>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43" name="Oval 42">
            <a:extLst>
              <a:ext uri="{FF2B5EF4-FFF2-40B4-BE49-F238E27FC236}">
                <a16:creationId xmlns:a16="http://schemas.microsoft.com/office/drawing/2014/main" id="{E6E08B97-6BB0-7144-84F4-F6172322FD0D}"/>
              </a:ext>
            </a:extLst>
          </p:cNvPr>
          <p:cNvSpPr/>
          <p:nvPr/>
        </p:nvSpPr>
        <p:spPr>
          <a:xfrm>
            <a:off x="6446247" y="1759175"/>
            <a:ext cx="624073" cy="624073"/>
          </a:xfrm>
          <a:prstGeom prst="ellipse">
            <a:avLst/>
          </a:prstGeom>
          <a:solidFill>
            <a:schemeClr val="bg1"/>
          </a:solidFill>
          <a:ln>
            <a:solidFill>
              <a:srgbClr val="0078C1"/>
            </a:solid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42" name="TextBox 41">
            <a:extLst>
              <a:ext uri="{FF2B5EF4-FFF2-40B4-BE49-F238E27FC236}">
                <a16:creationId xmlns:a16="http://schemas.microsoft.com/office/drawing/2014/main" id="{35557AF4-30E3-674A-B05B-470DF6CF0ED5}"/>
              </a:ext>
            </a:extLst>
          </p:cNvPr>
          <p:cNvSpPr txBox="1"/>
          <p:nvPr/>
        </p:nvSpPr>
        <p:spPr>
          <a:xfrm>
            <a:off x="6476005" y="1886545"/>
            <a:ext cx="610276" cy="369332"/>
          </a:xfrm>
          <a:prstGeom prst="rect">
            <a:avLst/>
          </a:prstGeom>
          <a:noFill/>
        </p:spPr>
        <p:txBody>
          <a:bodyPr wrap="square" rtlCol="0">
            <a:spAutoFit/>
          </a:bodyPr>
          <a:lstStyle/>
          <a:p>
            <a:r>
              <a:rPr lang="en-US" dirty="0">
                <a:solidFill>
                  <a:srgbClr val="425569"/>
                </a:solidFill>
                <a:latin typeface="Houschka Rounded Light" panose="020F0503020000020003" pitchFamily="34" charset="77"/>
              </a:rPr>
              <a:t>42%</a:t>
            </a:r>
          </a:p>
        </p:txBody>
      </p:sp>
      <p:sp>
        <p:nvSpPr>
          <p:cNvPr id="69" name="Oval 68">
            <a:extLst>
              <a:ext uri="{FF2B5EF4-FFF2-40B4-BE49-F238E27FC236}">
                <a16:creationId xmlns:a16="http://schemas.microsoft.com/office/drawing/2014/main" id="{45E9CCA5-2281-FC41-A6B6-1AF1CA1F372F}"/>
              </a:ext>
            </a:extLst>
          </p:cNvPr>
          <p:cNvSpPr/>
          <p:nvPr/>
        </p:nvSpPr>
        <p:spPr>
          <a:xfrm>
            <a:off x="8121521" y="2046244"/>
            <a:ext cx="1146799" cy="1146799"/>
          </a:xfrm>
          <a:prstGeom prst="ellipse">
            <a:avLst/>
          </a:prstGeom>
          <a:solidFill>
            <a:srgbClr val="0078C1"/>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70" name="Oval 69">
            <a:extLst>
              <a:ext uri="{FF2B5EF4-FFF2-40B4-BE49-F238E27FC236}">
                <a16:creationId xmlns:a16="http://schemas.microsoft.com/office/drawing/2014/main" id="{08ACD856-45FB-3645-A748-99038A625795}"/>
              </a:ext>
            </a:extLst>
          </p:cNvPr>
          <p:cNvSpPr/>
          <p:nvPr/>
        </p:nvSpPr>
        <p:spPr>
          <a:xfrm>
            <a:off x="8874805" y="1759175"/>
            <a:ext cx="624073" cy="624073"/>
          </a:xfrm>
          <a:prstGeom prst="ellipse">
            <a:avLst/>
          </a:prstGeom>
          <a:solidFill>
            <a:schemeClr val="bg1"/>
          </a:solidFill>
          <a:ln>
            <a:solidFill>
              <a:srgbClr val="0078C1"/>
            </a:solid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71" name="TextBox 70">
            <a:extLst>
              <a:ext uri="{FF2B5EF4-FFF2-40B4-BE49-F238E27FC236}">
                <a16:creationId xmlns:a16="http://schemas.microsoft.com/office/drawing/2014/main" id="{7B633992-AE47-C245-8C33-C561E9B26AD9}"/>
              </a:ext>
            </a:extLst>
          </p:cNvPr>
          <p:cNvSpPr txBox="1"/>
          <p:nvPr/>
        </p:nvSpPr>
        <p:spPr>
          <a:xfrm>
            <a:off x="8806771" y="1886545"/>
            <a:ext cx="760140" cy="369332"/>
          </a:xfrm>
          <a:prstGeom prst="rect">
            <a:avLst/>
          </a:prstGeom>
          <a:noFill/>
        </p:spPr>
        <p:txBody>
          <a:bodyPr wrap="square" rtlCol="0">
            <a:spAutoFit/>
          </a:bodyPr>
          <a:lstStyle/>
          <a:p>
            <a:r>
              <a:rPr lang="en-US" dirty="0">
                <a:solidFill>
                  <a:srgbClr val="425569"/>
                </a:solidFill>
                <a:latin typeface="Houschka Rounded Light" panose="020F0503020000020003" pitchFamily="34" charset="77"/>
              </a:rPr>
              <a:t>$44K</a:t>
            </a:r>
          </a:p>
        </p:txBody>
      </p:sp>
      <p:sp>
        <p:nvSpPr>
          <p:cNvPr id="103" name="Oval 102">
            <a:extLst>
              <a:ext uri="{FF2B5EF4-FFF2-40B4-BE49-F238E27FC236}">
                <a16:creationId xmlns:a16="http://schemas.microsoft.com/office/drawing/2014/main" id="{513FD0C3-7891-9547-A00C-D971CBB8E7A0}"/>
              </a:ext>
            </a:extLst>
          </p:cNvPr>
          <p:cNvSpPr/>
          <p:nvPr/>
        </p:nvSpPr>
        <p:spPr>
          <a:xfrm>
            <a:off x="10599881" y="2046244"/>
            <a:ext cx="1146799" cy="1146799"/>
          </a:xfrm>
          <a:prstGeom prst="ellipse">
            <a:avLst/>
          </a:prstGeom>
          <a:solidFill>
            <a:srgbClr val="0078C1"/>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04" name="Oval 103">
            <a:extLst>
              <a:ext uri="{FF2B5EF4-FFF2-40B4-BE49-F238E27FC236}">
                <a16:creationId xmlns:a16="http://schemas.microsoft.com/office/drawing/2014/main" id="{8D9BB616-6DE7-6F44-96A3-FF048B64AE17}"/>
              </a:ext>
            </a:extLst>
          </p:cNvPr>
          <p:cNvSpPr/>
          <p:nvPr/>
        </p:nvSpPr>
        <p:spPr>
          <a:xfrm>
            <a:off x="11336622" y="1759175"/>
            <a:ext cx="624073" cy="624073"/>
          </a:xfrm>
          <a:prstGeom prst="ellipse">
            <a:avLst/>
          </a:prstGeom>
          <a:solidFill>
            <a:schemeClr val="bg1"/>
          </a:solidFill>
          <a:ln>
            <a:solidFill>
              <a:srgbClr val="0078C1"/>
            </a:solid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05" name="TextBox 104">
            <a:extLst>
              <a:ext uri="{FF2B5EF4-FFF2-40B4-BE49-F238E27FC236}">
                <a16:creationId xmlns:a16="http://schemas.microsoft.com/office/drawing/2014/main" id="{5A19BC5E-B9E0-314F-A52C-9F28294219B8}"/>
              </a:ext>
            </a:extLst>
          </p:cNvPr>
          <p:cNvSpPr txBox="1"/>
          <p:nvPr/>
        </p:nvSpPr>
        <p:spPr>
          <a:xfrm>
            <a:off x="11343520" y="1886545"/>
            <a:ext cx="610276" cy="369332"/>
          </a:xfrm>
          <a:prstGeom prst="rect">
            <a:avLst/>
          </a:prstGeom>
          <a:noFill/>
        </p:spPr>
        <p:txBody>
          <a:bodyPr wrap="square" rtlCol="0">
            <a:spAutoFit/>
          </a:bodyPr>
          <a:lstStyle/>
          <a:p>
            <a:r>
              <a:rPr lang="en-US" dirty="0">
                <a:solidFill>
                  <a:srgbClr val="425569"/>
                </a:solidFill>
                <a:latin typeface="Houschka Rounded Light" panose="020F0503020000020003" pitchFamily="34" charset="77"/>
              </a:rPr>
              <a:t>63%</a:t>
            </a:r>
          </a:p>
        </p:txBody>
      </p:sp>
      <p:sp>
        <p:nvSpPr>
          <p:cNvPr id="123" name="Oval 122">
            <a:extLst>
              <a:ext uri="{FF2B5EF4-FFF2-40B4-BE49-F238E27FC236}">
                <a16:creationId xmlns:a16="http://schemas.microsoft.com/office/drawing/2014/main" id="{554C517A-D900-424C-8E31-D6C39DDC861C}"/>
              </a:ext>
            </a:extLst>
          </p:cNvPr>
          <p:cNvSpPr/>
          <p:nvPr/>
        </p:nvSpPr>
        <p:spPr>
          <a:xfrm>
            <a:off x="5698801" y="4060505"/>
            <a:ext cx="1146799" cy="1146799"/>
          </a:xfrm>
          <a:prstGeom prst="ellipse">
            <a:avLst/>
          </a:prstGeom>
          <a:solidFill>
            <a:srgbClr val="0078C1"/>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20" name="Oval 119">
            <a:extLst>
              <a:ext uri="{FF2B5EF4-FFF2-40B4-BE49-F238E27FC236}">
                <a16:creationId xmlns:a16="http://schemas.microsoft.com/office/drawing/2014/main" id="{5B73A30A-7585-D44B-8EA4-93F4BC9B6020}"/>
              </a:ext>
            </a:extLst>
          </p:cNvPr>
          <p:cNvSpPr/>
          <p:nvPr/>
        </p:nvSpPr>
        <p:spPr>
          <a:xfrm>
            <a:off x="8097454" y="4060505"/>
            <a:ext cx="1146799" cy="1146799"/>
          </a:xfrm>
          <a:prstGeom prst="ellipse">
            <a:avLst/>
          </a:prstGeom>
          <a:solidFill>
            <a:srgbClr val="0078C1"/>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17" name="Oval 116">
            <a:extLst>
              <a:ext uri="{FF2B5EF4-FFF2-40B4-BE49-F238E27FC236}">
                <a16:creationId xmlns:a16="http://schemas.microsoft.com/office/drawing/2014/main" id="{FC4A0315-772F-1B4A-B0D8-C8D53D66BF8D}"/>
              </a:ext>
            </a:extLst>
          </p:cNvPr>
          <p:cNvSpPr/>
          <p:nvPr/>
        </p:nvSpPr>
        <p:spPr>
          <a:xfrm>
            <a:off x="10575814" y="4060505"/>
            <a:ext cx="1146799" cy="1146799"/>
          </a:xfrm>
          <a:prstGeom prst="ellipse">
            <a:avLst/>
          </a:prstGeom>
          <a:solidFill>
            <a:srgbClr val="0078C1"/>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18" name="Oval 117">
            <a:extLst>
              <a:ext uri="{FF2B5EF4-FFF2-40B4-BE49-F238E27FC236}">
                <a16:creationId xmlns:a16="http://schemas.microsoft.com/office/drawing/2014/main" id="{EAF67047-DAF7-F747-94A0-4EFE6EDC9ED5}"/>
              </a:ext>
            </a:extLst>
          </p:cNvPr>
          <p:cNvSpPr/>
          <p:nvPr/>
        </p:nvSpPr>
        <p:spPr>
          <a:xfrm>
            <a:off x="11312555" y="3773436"/>
            <a:ext cx="624073" cy="624073"/>
          </a:xfrm>
          <a:prstGeom prst="ellipse">
            <a:avLst/>
          </a:prstGeom>
          <a:solidFill>
            <a:schemeClr val="bg1"/>
          </a:solidFill>
          <a:ln>
            <a:solidFill>
              <a:srgbClr val="0078C1"/>
            </a:solid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19" name="TextBox 118">
            <a:extLst>
              <a:ext uri="{FF2B5EF4-FFF2-40B4-BE49-F238E27FC236}">
                <a16:creationId xmlns:a16="http://schemas.microsoft.com/office/drawing/2014/main" id="{62AE765F-9F46-554A-AD59-F6D2F8AF22AE}"/>
              </a:ext>
            </a:extLst>
          </p:cNvPr>
          <p:cNvSpPr txBox="1"/>
          <p:nvPr/>
        </p:nvSpPr>
        <p:spPr>
          <a:xfrm>
            <a:off x="11259494" y="3900806"/>
            <a:ext cx="730193" cy="369332"/>
          </a:xfrm>
          <a:prstGeom prst="rect">
            <a:avLst/>
          </a:prstGeom>
          <a:noFill/>
        </p:spPr>
        <p:txBody>
          <a:bodyPr wrap="square" rtlCol="0">
            <a:spAutoFit/>
          </a:bodyPr>
          <a:lstStyle/>
          <a:p>
            <a:r>
              <a:rPr lang="en-US" dirty="0">
                <a:solidFill>
                  <a:srgbClr val="425569"/>
                </a:solidFill>
                <a:latin typeface="Houschka Rounded Light" panose="020F0503020000020003" pitchFamily="34" charset="77"/>
              </a:rPr>
              <a:t>41mi</a:t>
            </a:r>
          </a:p>
        </p:txBody>
      </p:sp>
      <p:sp>
        <p:nvSpPr>
          <p:cNvPr id="108" name="TextBox 107">
            <a:extLst>
              <a:ext uri="{FF2B5EF4-FFF2-40B4-BE49-F238E27FC236}">
                <a16:creationId xmlns:a16="http://schemas.microsoft.com/office/drawing/2014/main" id="{C89B5379-E577-E940-B261-011922F48653}"/>
              </a:ext>
            </a:extLst>
          </p:cNvPr>
          <p:cNvSpPr txBox="1"/>
          <p:nvPr/>
        </p:nvSpPr>
        <p:spPr>
          <a:xfrm>
            <a:off x="5516728" y="3295882"/>
            <a:ext cx="1510944" cy="307777"/>
          </a:xfrm>
          <a:prstGeom prst="rect">
            <a:avLst/>
          </a:prstGeom>
          <a:noFill/>
        </p:spPr>
        <p:txBody>
          <a:bodyPr wrap="square" rtlCol="0">
            <a:spAutoFit/>
          </a:bodyPr>
          <a:lstStyle/>
          <a:p>
            <a:pPr algn="ctr"/>
            <a:r>
              <a:rPr lang="en-US" sz="1400" dirty="0">
                <a:solidFill>
                  <a:srgbClr val="425569"/>
                </a:solidFill>
                <a:latin typeface="Houschka Rounded Light" panose="020F0503020000020003" pitchFamily="34" charset="77"/>
              </a:rPr>
              <a:t>College Graduate</a:t>
            </a:r>
          </a:p>
        </p:txBody>
      </p:sp>
      <p:sp>
        <p:nvSpPr>
          <p:cNvPr id="130" name="TextBox 129">
            <a:extLst>
              <a:ext uri="{FF2B5EF4-FFF2-40B4-BE49-F238E27FC236}">
                <a16:creationId xmlns:a16="http://schemas.microsoft.com/office/drawing/2014/main" id="{B51B1BE2-D01C-624C-8ECC-AC0ACCD9453B}"/>
              </a:ext>
            </a:extLst>
          </p:cNvPr>
          <p:cNvSpPr txBox="1"/>
          <p:nvPr/>
        </p:nvSpPr>
        <p:spPr>
          <a:xfrm>
            <a:off x="10389421" y="3295882"/>
            <a:ext cx="1510944" cy="307777"/>
          </a:xfrm>
          <a:prstGeom prst="rect">
            <a:avLst/>
          </a:prstGeom>
          <a:noFill/>
        </p:spPr>
        <p:txBody>
          <a:bodyPr wrap="square" rtlCol="0">
            <a:spAutoFit/>
          </a:bodyPr>
          <a:lstStyle/>
          <a:p>
            <a:pPr algn="ctr"/>
            <a:r>
              <a:rPr lang="en-US" sz="1400" dirty="0">
                <a:solidFill>
                  <a:srgbClr val="425569"/>
                </a:solidFill>
                <a:latin typeface="Houschka Rounded Light" panose="020F0503020000020003" pitchFamily="34" charset="77"/>
              </a:rPr>
              <a:t>Employed</a:t>
            </a:r>
          </a:p>
        </p:txBody>
      </p:sp>
      <p:sp>
        <p:nvSpPr>
          <p:cNvPr id="131" name="TextBox 130">
            <a:extLst>
              <a:ext uri="{FF2B5EF4-FFF2-40B4-BE49-F238E27FC236}">
                <a16:creationId xmlns:a16="http://schemas.microsoft.com/office/drawing/2014/main" id="{3F7E1EB8-147B-4548-BEEA-22C5035E0338}"/>
              </a:ext>
            </a:extLst>
          </p:cNvPr>
          <p:cNvSpPr txBox="1"/>
          <p:nvPr/>
        </p:nvSpPr>
        <p:spPr>
          <a:xfrm>
            <a:off x="7915381" y="3295882"/>
            <a:ext cx="1510944" cy="307777"/>
          </a:xfrm>
          <a:prstGeom prst="rect">
            <a:avLst/>
          </a:prstGeom>
          <a:noFill/>
        </p:spPr>
        <p:txBody>
          <a:bodyPr wrap="square" rtlCol="0">
            <a:spAutoFit/>
          </a:bodyPr>
          <a:lstStyle/>
          <a:p>
            <a:pPr algn="ctr"/>
            <a:r>
              <a:rPr lang="en-US" sz="1400" dirty="0">
                <a:solidFill>
                  <a:srgbClr val="425569"/>
                </a:solidFill>
                <a:latin typeface="Houschka Rounded Light" panose="020F0503020000020003" pitchFamily="34" charset="77"/>
              </a:rPr>
              <a:t>Median HHI</a:t>
            </a:r>
          </a:p>
        </p:txBody>
      </p:sp>
      <p:sp>
        <p:nvSpPr>
          <p:cNvPr id="132" name="TextBox 131">
            <a:extLst>
              <a:ext uri="{FF2B5EF4-FFF2-40B4-BE49-F238E27FC236}">
                <a16:creationId xmlns:a16="http://schemas.microsoft.com/office/drawing/2014/main" id="{369ED26C-7C49-644C-B23C-608DB72F4619}"/>
              </a:ext>
            </a:extLst>
          </p:cNvPr>
          <p:cNvSpPr txBox="1"/>
          <p:nvPr/>
        </p:nvSpPr>
        <p:spPr>
          <a:xfrm>
            <a:off x="5493630" y="5277580"/>
            <a:ext cx="1557141" cy="523220"/>
          </a:xfrm>
          <a:prstGeom prst="rect">
            <a:avLst/>
          </a:prstGeom>
          <a:noFill/>
        </p:spPr>
        <p:txBody>
          <a:bodyPr wrap="square" rtlCol="0">
            <a:spAutoFit/>
          </a:bodyPr>
          <a:lstStyle/>
          <a:p>
            <a:pPr algn="ctr"/>
            <a:r>
              <a:rPr lang="en-US" sz="1400" dirty="0">
                <a:solidFill>
                  <a:srgbClr val="425569"/>
                </a:solidFill>
                <a:latin typeface="Houschka Rounded Light" panose="020F0503020000020003" pitchFamily="34" charset="77"/>
              </a:rPr>
              <a:t>Time Spent Traveling to Work</a:t>
            </a:r>
          </a:p>
        </p:txBody>
      </p:sp>
      <p:sp>
        <p:nvSpPr>
          <p:cNvPr id="134" name="TextBox 133">
            <a:extLst>
              <a:ext uri="{FF2B5EF4-FFF2-40B4-BE49-F238E27FC236}">
                <a16:creationId xmlns:a16="http://schemas.microsoft.com/office/drawing/2014/main" id="{FA5B1C45-1A9A-7946-8033-1F900C4069EA}"/>
              </a:ext>
            </a:extLst>
          </p:cNvPr>
          <p:cNvSpPr txBox="1"/>
          <p:nvPr/>
        </p:nvSpPr>
        <p:spPr>
          <a:xfrm>
            <a:off x="10359086" y="5277580"/>
            <a:ext cx="1622397" cy="523220"/>
          </a:xfrm>
          <a:prstGeom prst="rect">
            <a:avLst/>
          </a:prstGeom>
          <a:noFill/>
        </p:spPr>
        <p:txBody>
          <a:bodyPr wrap="square" rtlCol="0">
            <a:spAutoFit/>
          </a:bodyPr>
          <a:lstStyle/>
          <a:p>
            <a:pPr algn="ctr"/>
            <a:r>
              <a:rPr lang="en-US" sz="1400" dirty="0">
                <a:solidFill>
                  <a:srgbClr val="425569"/>
                </a:solidFill>
                <a:latin typeface="Houschka Rounded Light" panose="020F0503020000020003" pitchFamily="34" charset="77"/>
              </a:rPr>
              <a:t>Total Miles Traveled Per Week</a:t>
            </a:r>
          </a:p>
        </p:txBody>
      </p:sp>
      <p:pic>
        <p:nvPicPr>
          <p:cNvPr id="33" name="Picture 32">
            <a:extLst>
              <a:ext uri="{FF2B5EF4-FFF2-40B4-BE49-F238E27FC236}">
                <a16:creationId xmlns:a16="http://schemas.microsoft.com/office/drawing/2014/main" id="{A74EE314-DC8D-1A42-B53D-797AA36771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1554" y="4249902"/>
            <a:ext cx="698598" cy="768005"/>
          </a:xfrm>
          <a:prstGeom prst="rect">
            <a:avLst/>
          </a:prstGeom>
        </p:spPr>
      </p:pic>
      <p:sp>
        <p:nvSpPr>
          <p:cNvPr id="135" name="TextBox 134">
            <a:extLst>
              <a:ext uri="{FF2B5EF4-FFF2-40B4-BE49-F238E27FC236}">
                <a16:creationId xmlns:a16="http://schemas.microsoft.com/office/drawing/2014/main" id="{759897EB-2CD9-2F4D-95A5-0639B21D3EDA}"/>
              </a:ext>
            </a:extLst>
          </p:cNvPr>
          <p:cNvSpPr txBox="1"/>
          <p:nvPr/>
        </p:nvSpPr>
        <p:spPr>
          <a:xfrm>
            <a:off x="7902407" y="5277580"/>
            <a:ext cx="1510944" cy="523220"/>
          </a:xfrm>
          <a:prstGeom prst="rect">
            <a:avLst/>
          </a:prstGeom>
          <a:noFill/>
        </p:spPr>
        <p:txBody>
          <a:bodyPr wrap="square" rtlCol="0">
            <a:spAutoFit/>
          </a:bodyPr>
          <a:lstStyle/>
          <a:p>
            <a:pPr algn="ctr"/>
            <a:r>
              <a:rPr lang="en-US" sz="1400" dirty="0">
                <a:solidFill>
                  <a:srgbClr val="425569"/>
                </a:solidFill>
                <a:latin typeface="Houschka Rounded Light" panose="020F0503020000020003" pitchFamily="34" charset="77"/>
              </a:rPr>
              <a:t>Take Public Transportation</a:t>
            </a:r>
          </a:p>
        </p:txBody>
      </p:sp>
      <p:pic>
        <p:nvPicPr>
          <p:cNvPr id="26" name="Picture 25">
            <a:extLst>
              <a:ext uri="{FF2B5EF4-FFF2-40B4-BE49-F238E27FC236}">
                <a16:creationId xmlns:a16="http://schemas.microsoft.com/office/drawing/2014/main" id="{EDC58B4C-7E26-084B-ACBC-965229983EAE}"/>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6190"/>
                    </a14:imgEffect>
                    <a14:imgEffect>
                      <a14:saturation sat="0"/>
                    </a14:imgEffect>
                  </a14:imgLayer>
                </a14:imgProps>
              </a:ext>
              <a:ext uri="{28A0092B-C50C-407E-A947-70E740481C1C}">
                <a14:useLocalDpi xmlns:a14="http://schemas.microsoft.com/office/drawing/2010/main"/>
              </a:ext>
            </a:extLst>
          </a:blip>
          <a:stretch>
            <a:fillRect/>
          </a:stretch>
        </p:blipFill>
        <p:spPr>
          <a:xfrm>
            <a:off x="10767124" y="2296251"/>
            <a:ext cx="806322" cy="645057"/>
          </a:xfrm>
          <a:prstGeom prst="rect">
            <a:avLst/>
          </a:prstGeom>
        </p:spPr>
      </p:pic>
      <p:pic>
        <p:nvPicPr>
          <p:cNvPr id="41" name="Picture 40">
            <a:extLst>
              <a:ext uri="{FF2B5EF4-FFF2-40B4-BE49-F238E27FC236}">
                <a16:creationId xmlns:a16="http://schemas.microsoft.com/office/drawing/2014/main" id="{796412FD-3768-B24C-AE5F-20E9290A1EFF}"/>
              </a:ext>
            </a:extLst>
          </p:cNvPr>
          <p:cNvPicPr>
            <a:picLocks noChangeAspect="1"/>
          </p:cNvPicPr>
          <p:nvPr/>
        </p:nvPicPr>
        <p:blipFill>
          <a:blip r:embed="rId8" cstate="screen">
            <a:duotone>
              <a:prstClr val="black"/>
              <a:schemeClr val="bg1">
                <a:tint val="45000"/>
                <a:satMod val="400000"/>
              </a:schemeClr>
            </a:duotone>
            <a:extLst>
              <a:ext uri="{28A0092B-C50C-407E-A947-70E740481C1C}">
                <a14:useLocalDpi xmlns:a14="http://schemas.microsoft.com/office/drawing/2010/main"/>
              </a:ext>
            </a:extLst>
          </a:blip>
          <a:stretch>
            <a:fillRect/>
          </a:stretch>
        </p:blipFill>
        <p:spPr>
          <a:xfrm>
            <a:off x="5819291" y="2316390"/>
            <a:ext cx="905819" cy="623788"/>
          </a:xfrm>
          <a:prstGeom prst="rect">
            <a:avLst/>
          </a:prstGeom>
        </p:spPr>
      </p:pic>
      <p:grpSp>
        <p:nvGrpSpPr>
          <p:cNvPr id="8" name="Group 7">
            <a:extLst>
              <a:ext uri="{FF2B5EF4-FFF2-40B4-BE49-F238E27FC236}">
                <a16:creationId xmlns:a16="http://schemas.microsoft.com/office/drawing/2014/main" id="{E99F2B90-FF75-E74F-AE05-30B0516F3D32}"/>
              </a:ext>
            </a:extLst>
          </p:cNvPr>
          <p:cNvGrpSpPr/>
          <p:nvPr/>
        </p:nvGrpSpPr>
        <p:grpSpPr>
          <a:xfrm>
            <a:off x="8834195" y="3773436"/>
            <a:ext cx="624073" cy="624073"/>
            <a:chOff x="8834195" y="3773436"/>
            <a:chExt cx="624073" cy="624073"/>
          </a:xfrm>
        </p:grpSpPr>
        <p:sp>
          <p:nvSpPr>
            <p:cNvPr id="121" name="Oval 120">
              <a:extLst>
                <a:ext uri="{FF2B5EF4-FFF2-40B4-BE49-F238E27FC236}">
                  <a16:creationId xmlns:a16="http://schemas.microsoft.com/office/drawing/2014/main" id="{7453CFAF-2750-7048-8B10-3E7D6DEF4C9A}"/>
                </a:ext>
              </a:extLst>
            </p:cNvPr>
            <p:cNvSpPr/>
            <p:nvPr/>
          </p:nvSpPr>
          <p:spPr>
            <a:xfrm>
              <a:off x="8834195" y="3773436"/>
              <a:ext cx="624073" cy="624073"/>
            </a:xfrm>
            <a:prstGeom prst="ellipse">
              <a:avLst/>
            </a:prstGeom>
            <a:solidFill>
              <a:schemeClr val="bg1"/>
            </a:solidFill>
            <a:ln>
              <a:solidFill>
                <a:srgbClr val="0078C1"/>
              </a:solid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22" name="TextBox 121">
              <a:extLst>
                <a:ext uri="{FF2B5EF4-FFF2-40B4-BE49-F238E27FC236}">
                  <a16:creationId xmlns:a16="http://schemas.microsoft.com/office/drawing/2014/main" id="{C5EDA964-BE18-8644-8848-59C09995500D}"/>
                </a:ext>
              </a:extLst>
            </p:cNvPr>
            <p:cNvSpPr txBox="1"/>
            <p:nvPr/>
          </p:nvSpPr>
          <p:spPr>
            <a:xfrm>
              <a:off x="8841093" y="3900806"/>
              <a:ext cx="610276" cy="369332"/>
            </a:xfrm>
            <a:prstGeom prst="rect">
              <a:avLst/>
            </a:prstGeom>
            <a:noFill/>
          </p:spPr>
          <p:txBody>
            <a:bodyPr wrap="square" rtlCol="0">
              <a:spAutoFit/>
            </a:bodyPr>
            <a:lstStyle/>
            <a:p>
              <a:r>
                <a:rPr lang="en-US" dirty="0">
                  <a:solidFill>
                    <a:srgbClr val="425569"/>
                  </a:solidFill>
                  <a:latin typeface="Houschka Rounded Light" panose="020F0503020000020003" pitchFamily="34" charset="77"/>
                </a:rPr>
                <a:t>42%</a:t>
              </a:r>
            </a:p>
          </p:txBody>
        </p:sp>
      </p:grpSp>
      <p:pic>
        <p:nvPicPr>
          <p:cNvPr id="35" name="Picture 34">
            <a:extLst>
              <a:ext uri="{FF2B5EF4-FFF2-40B4-BE49-F238E27FC236}">
                <a16:creationId xmlns:a16="http://schemas.microsoft.com/office/drawing/2014/main" id="{573BF889-B4A1-8A44-8E89-D2070CEB67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3580" y="4255284"/>
            <a:ext cx="757240" cy="757240"/>
          </a:xfrm>
          <a:prstGeom prst="rect">
            <a:avLst/>
          </a:prstGeom>
        </p:spPr>
      </p:pic>
      <p:grpSp>
        <p:nvGrpSpPr>
          <p:cNvPr id="37" name="Group 36">
            <a:extLst>
              <a:ext uri="{FF2B5EF4-FFF2-40B4-BE49-F238E27FC236}">
                <a16:creationId xmlns:a16="http://schemas.microsoft.com/office/drawing/2014/main" id="{2DB18DC2-95D8-C24C-80E3-0D4FB391ED6D}"/>
              </a:ext>
            </a:extLst>
          </p:cNvPr>
          <p:cNvGrpSpPr/>
          <p:nvPr/>
        </p:nvGrpSpPr>
        <p:grpSpPr>
          <a:xfrm>
            <a:off x="6402630" y="3773436"/>
            <a:ext cx="648141" cy="624073"/>
            <a:chOff x="6402630" y="3773436"/>
            <a:chExt cx="648141" cy="624073"/>
          </a:xfrm>
        </p:grpSpPr>
        <p:sp>
          <p:nvSpPr>
            <p:cNvPr id="124" name="Oval 123">
              <a:extLst>
                <a:ext uri="{FF2B5EF4-FFF2-40B4-BE49-F238E27FC236}">
                  <a16:creationId xmlns:a16="http://schemas.microsoft.com/office/drawing/2014/main" id="{AEFFF867-200F-0A4F-96D6-BAD1F9A42102}"/>
                </a:ext>
              </a:extLst>
            </p:cNvPr>
            <p:cNvSpPr/>
            <p:nvPr/>
          </p:nvSpPr>
          <p:spPr>
            <a:xfrm>
              <a:off x="6414664" y="3773436"/>
              <a:ext cx="624073" cy="624073"/>
            </a:xfrm>
            <a:prstGeom prst="ellipse">
              <a:avLst/>
            </a:prstGeom>
            <a:solidFill>
              <a:schemeClr val="bg1"/>
            </a:solidFill>
            <a:ln>
              <a:solidFill>
                <a:srgbClr val="0078C1"/>
              </a:solid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sp>
          <p:nvSpPr>
            <p:cNvPr id="125" name="TextBox 124">
              <a:extLst>
                <a:ext uri="{FF2B5EF4-FFF2-40B4-BE49-F238E27FC236}">
                  <a16:creationId xmlns:a16="http://schemas.microsoft.com/office/drawing/2014/main" id="{38F4FD9B-6CCE-254E-9A3D-75A8B1774D4B}"/>
                </a:ext>
              </a:extLst>
            </p:cNvPr>
            <p:cNvSpPr txBox="1"/>
            <p:nvPr/>
          </p:nvSpPr>
          <p:spPr>
            <a:xfrm>
              <a:off x="6402630" y="3900806"/>
              <a:ext cx="648141" cy="369332"/>
            </a:xfrm>
            <a:prstGeom prst="rect">
              <a:avLst/>
            </a:prstGeom>
            <a:noFill/>
          </p:spPr>
          <p:txBody>
            <a:bodyPr wrap="square" rtlCol="0">
              <a:spAutoFit/>
            </a:bodyPr>
            <a:lstStyle/>
            <a:p>
              <a:pPr algn="ctr"/>
              <a:r>
                <a:rPr lang="en-US" dirty="0">
                  <a:solidFill>
                    <a:srgbClr val="425569"/>
                  </a:solidFill>
                  <a:latin typeface="Houschka Rounded Light" panose="020F0503020000020003" pitchFamily="34" charset="77"/>
                </a:rPr>
                <a:t>19m</a:t>
              </a:r>
            </a:p>
          </p:txBody>
        </p:sp>
      </p:grpSp>
      <p:pic>
        <p:nvPicPr>
          <p:cNvPr id="32" name="Picture 31">
            <a:extLst>
              <a:ext uri="{FF2B5EF4-FFF2-40B4-BE49-F238E27FC236}">
                <a16:creationId xmlns:a16="http://schemas.microsoft.com/office/drawing/2014/main" id="{26ECC1BB-0C17-674D-8533-BC3272909C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67243" y="2246232"/>
            <a:ext cx="878835" cy="690244"/>
          </a:xfrm>
          <a:prstGeom prst="rect">
            <a:avLst/>
          </a:prstGeom>
        </p:spPr>
      </p:pic>
      <p:pic>
        <p:nvPicPr>
          <p:cNvPr id="34" name="Picture 33">
            <a:extLst>
              <a:ext uri="{FF2B5EF4-FFF2-40B4-BE49-F238E27FC236}">
                <a16:creationId xmlns:a16="http://schemas.microsoft.com/office/drawing/2014/main" id="{0DD6BF4D-31BB-8243-9624-74001B12B8CD}"/>
              </a:ext>
            </a:extLst>
          </p:cNvPr>
          <p:cNvPicPr>
            <a:picLocks noChangeAspect="1"/>
          </p:cNvPicPr>
          <p:nvPr/>
        </p:nvPicPr>
        <p:blipFill>
          <a:blip r:embed="rId11"/>
          <a:stretch>
            <a:fillRect/>
          </a:stretch>
        </p:blipFill>
        <p:spPr>
          <a:xfrm>
            <a:off x="10738044" y="4327506"/>
            <a:ext cx="832432" cy="604758"/>
          </a:xfrm>
          <a:prstGeom prst="rect">
            <a:avLst/>
          </a:prstGeom>
        </p:spPr>
      </p:pic>
    </p:spTree>
    <p:extLst>
      <p:ext uri="{BB962C8B-B14F-4D97-AF65-F5344CB8AC3E}">
        <p14:creationId xmlns:p14="http://schemas.microsoft.com/office/powerpoint/2010/main" val="28095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4" descr="data:image/jpeg;base64,/9j/4AAQSkZJRgABAQAAAQABAAD/2wCEAAkGBwgHBgkIBwgKCgkLDRYPDQwMDRsUFRAWIB0iIiAdHx8kKDQsJCYxJx8fLT0tMTU3Ojo6Iys/RD84QzQ5OjcBCgoKDQwNGg8PGjclHyU3Nzc3Nzc3Nzc3Nzc3Nzc3Nzc3Nzc3Nzc3Nzc3Nzc3Nzc3Nzc3Nzc3Nzc3Nzc3Nzc3N//AABEIAHwAlgMBEQACEQEDEQH/xAAcAAEAAgMBAQEAAAAAAAAAAAAABAUDBgcBAgj/xAA4EAABBAIBAwIFAgQCCwAAAAABAAIDBAURBhITITFBByJRYXEUgRUykaEjkiQ2QkNSU3N0stHw/8QAGgEBAAIDAQAAAAAAAAAAAAAAAAECAwQGBf/EAC8RAAMAAgEDAgQFAwUAAAAAAAABAgMREgQhMRNBBSJRgWFxocHwkeHxFDJCYrH/2gAMAwEAAhEDEQA/AO4oAgCAIAgCAIAgCAIAgCAIAgCAIAgCAIAgCAIAgCAIAgCAIAgCAIAgCAIAgCAIAgCAIAgCAIAgImRyVPGVzYyFqCtCPHXM8NH48qZmqepRDaXkiYrkuEy8pixmUqWZfXtxyjq19deqtWK470tEK5fhlsqFggCAIAgCAIAgCAIAgCAIAgCAIBtAcG5FkH8h5hkprhL4KMpgrQuPysAJBOvTZIPn7/ZdH8OwSoTZzvxbqbT4yyNchb2jPEezYgHcimZ4dG4edghehmxzcNNHk9L1GTFlTl+TtHDMpLmuMY7I2Nd6aEd0gaBePBP7kbXIZYUZHKO2h8pTLpYywQBAEAQBAEAQBAEAQBAEAQBAVPKprtbj9+zjPNuCEyxN1/MW/N0/voj91fGpdpV4Irx2OM53G2bNuTlPFInXsbePcmhiHW+vIfL2PaPPr5BH1+mt+v03UPD8lvTX6o8vq+lnqJ2v8EKtR5Bnya0GNfTg/wB/asNLI42+5c5wGh49PVbWbrlx1/4afTfDFFcn7HduM0q2OwFCnSk7teKuwMl/5g1vq/f1/dc9kp1bbOglaSSLNUJCAIAgCAIAgCAIAgCAIAgCAICLkrkOPoz3LLtRQRukf59gNqUnT0iG9LZ+foorEd+zcxU1nFWHvL9V3FsQ6jvoGvJA/wDgunXRzUcK7tfU5mviVTfOdafsvJc8fyFO1dYz4hZu88MeHQwTuP6WTXoXEeuj7EAfled1HT5MS1jk9Xpepx51vls7RQuVLsAmoWIbEJA0+F4cP7LyWnL7nopp+CUoJCAIAgCAIAgCAIAgCAIAgCAICg5rg7Gfwv6WpOIpmStmYHnTJC3/AGX+N687+xAKz9Nm9HIra2YOpw+ticJ62cuyuNyGGtR1stXbC6YExSRydbJNeoB8aI+hC6Xputx9R2Xscr1nw7L0y5b2isqBtgutOGxJ4jBG9M9v6+v9FsQuXzv+I18rcJY17efzIEleKK9JLU3BYM0TGvgeY3Dei/RH2WveKKppr3Ru4eozRCfLsk/7F7QzGbZG9rc7kh0SOYNzB3gHx/MCsa+H4K8yWv4p1Ea0/ZHlzNZzvVw/PZIskcY3NEwb56SQfAH0/uj6Dp5pLj5Jn4p1NRT2trv+uv3K1s9+awYXZjJ95rXAuF2TYcNEO1v3BUrpMTfHj3JfxDPMc99n/GjpHwn5Fk8rVsUM298lqsxksUr9dUkT9gbI9dFp8/cLwerxRFbj+M6HBdVPc6AtQzhAEAQBAEAQBAEAQBAEBrvO+PDknHZ6cem2mf4tZ/p0yD7+2xtv4KzYMrxWqMeXGrnicdxsnVWbA9hjnr/4U0ThpzHN8EEfsutwZFcLRxnWYaxZXv3M4hjExlEbRK4aLw3yR+VdTKe0a/O+PHfYr7NrHwSv3efE9x25sR6gT+NHRWKqiX50bkY89yvk2vx7fuj5gyWKErXG258g9HSh2x+PGgoV4k97JrB1PHSnS/DRZRzQvjM0bmPYBsub9vusyqfKNOotPjS0blwBnY5PjmeNycVrSO16bMrv/a5bqHuG/wDs/wBjuca0kvwOlrSMoQBAEAQBAEAQBAEAQBAeFAcL5TiLGY+LNnH4mTsSylhklA2I9RgucR7/AI9yQvWwZni6dWzzs+Gc2Xg12I+RpXMfm63H8y0wy2bMMQsxbDJYnvDS5p9jonx7Le/13q4HU+dHnT8MWLqZ33k7IzinHmU21Bhcf+nA0GGsw/v6ev39Vz/q5N8uTOg4T9DW+f4bD4b4fZOGnSr149NLA1g2Xl40d+pKzdPd3mnbMWWZnGzkOHwNm9xvNZaGSRkdHtgtb6Sgn5gfwNFenWbjcwvc0Zwq5dNeDevhJkv4hyWu3pINPBNqO379ExI19ulzR+xWn1ccY/N7/Q3MGTn2+h2FecbIQBAEAQBAEAQBAEAQBAYrM0devJPO8MiiaXvcfRoA2SiW+wOafCVpzOb5DyeZp3Zn7UXUPLQfmI/p2x+y3ur+SZx/Q1sHzN2TvjVj2y8XiybB02aFhjo5APLQ8hp/v0n9lXoq1k4+zLdQvl39Da+K5hmd49RybdbniHcAO+l48OH7EFa+WPTtyZYrlKZo3PrEnMOTU+G4yXUUL+/fmadhmh6ffW/8xb9FtYF6ON5q+xgyPnXpr7l1zevQ438NshSpQshg7PYjYPUl5A2fqfJO/dYsDrJnTZfJqMb0aH8DP9abn/ZO/wDNq3Ou/wBiNbpPLO5LyjfCAIDzY+qA9QBAEAQBAEAQBAah8SqmbymA/huCriQ2XgWHdwM6Yx515+p0Pxv6rP01Y5vlb8GLMqqdSZvhxx+bjfGIadvpFqR5mma3z0udr5d++gAN/ZOoyLJkdLwTijhOjz4l4zIZnik2PxUAmnmlj2C8N01rg4nz+B/VOmuYyKqGWXUNI1zjuI5dxzglmhSrRuyU1l3Zb3W/6Owt8v36E7HgfdZsl4cmZU/BjibjHr3LH4XcTtcep27mWA/iNx/zAu6ixoJ9Xe5J24/kKnVZ1kaU+EWw43C7+SN8V8NyLkX6KjiKjZKUW5pHmVreqTyANE+w3/m+yt0mTHj3VPuVzxdpJHvDeEt4LbuZjIZeGSuKxY8mIsDBsEuJJPjwmbqPXSlIYsPpbezd48nTlvfoY7UTrXZE/aB+btk6DtfRanF63rsbG0SbE8deCSeZ7WRRtL3vPo1oGySo8vSBFsWxPhn3MfJ3GyQ9yKSNvVsEb6gPfx5A91bWq0yN9topeO2bElstdOZQeouaJTK0N0Ol3USdHZI6fHv9FfIlorJtCxFwgCAICm5hk58NxnJZKq1jp6td0jA8baSPqsmKFeRS/civHYpclfzOCfhLNjIsuwX7sFSaF1ZsfT3fAcwjyNH2O1kmIycklrSb/oUfJaMmPu5vkLslZxt+ClWrWZK1WN1fud10fhzpCT6F29BuvHuoqYx6VLewnT3oi8e5dcyWTwzrUUcVLK1JWtYB80duJ3zt37ggEj8K2TBMTSXlP9GRN7aPJeTZS1ko6NAwMF/JS1qkz4+oRwwM3LIRv5iXhzQPAT0pU7fstv7+Cebb0WdHI5GjyhmDydhlyOxVdYrWREI3gtcA9jgPB9QQRr3VKmXHOe3clNp6Y5BkciOT4fDULMdWO5DPLLN2g947fToN34H83qQUiZ9Orftomt7SRWWuT5DBnkVe+6O/JjYIZarwztmUy7Aa/Xj+Yeo14PorrDN8Gu2ynLW9+xKyF7N8fZjbmSuwXa9izFXtRMriPtGQ6DmHeyA4gaO979lWZjJtJaet/wBCW6Xk+MTfy98ZDISZOKCrRyEsT64qhzXQR+vnfV1ffevspuYnS13a+oTbKbP2c5mfh1ks1Yt161S1SdLHRbB1EQkbHVJvfWR59ND6LJjmIzqNd0/JD5OdlvJmblPL269arHY/S8eZbiYGf4kknU4dPV66+UePusfppym35eid6MVa/by3FMhkP45TyFWTGTd2KGuGGKUsPjYdsAfMNOG1LlRkU613I3udjjWUtWsdx3FYR0ZMFaF+Sme3qbDH0A9v/qO8aHsASfbbLCVVV/b+fQS+ySN4a0N3oDytYyn0gCAIAgKXmeNs5ji2Tx1INNizXdHH1u0Nn6lZMNqMip+xD8EXlGGuZOpg46oYXU8nVszdTtfJGdu19SrYrUum/dNEUt6ImPo5vjzsnVxuPhu1rNmSzVkNgR9p0nktkBG9B2/Ld+PZTVRk4unp+H9iq5LZFn4ddq8JoY3HTsfl8dKLVew7w0zdRLv2PU4f0VlnTyuqXyvt9iODU6XklW+MWaVfjs2I6JrOEJHblf0/qGPYWSfN7OO+rZ91WcqbpV/yLOWktexJo43I3uUMzmSrMqR1qpr1q/dD3kuIL3uI8D0AAG/dQ6lY+E99hJ72zNkcTascxw2UjDP01SvYjlJd8239HToe/wDKVE2liqfrolruirzXE7eWyHIi57IYchTrx1pd7LZIy47I+m9K8ZlKn8NlXG9mTIUM5yFmOpZGjFRggsxWLcosCQS9s7DYwBvy7Xk60Aomox7cvf0DVMm8dwk9XH5erkGtDbt6xKBG/e45PT8HSrktNy17JFpTSZRSYXkjOFz8UNOvY/0c1ILwsBrO16NL2kbBA9htZVkx+r6u/wASur1otf4PlKvJLGVqRV5dYaOrE2SUtD5Wvc7R0CQNEeVTnLji/rsnTTK+3x7I5PK2MizGwYt7sbYrShszXG3JI0BvV0jXS0gnZ8+fRWnJMzx3vuvsQ5bMmN43lMLJhruNbD3xWiq5av3NNma1oAkaf+NuvH1B0orLN8lX5ohS500bsPutcynqAIAgCAIAgCAIAgCAIAgCAIAgCAIAgCAIAgCAIAgCAIAgCAIAgCAIAgCAIAgCAIAgCAIAgCAIAgCAIAgCAIAgCAIAgCAIAgCAI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Right Triangle 10">
            <a:extLst>
              <a:ext uri="{FF2B5EF4-FFF2-40B4-BE49-F238E27FC236}">
                <a16:creationId xmlns:a16="http://schemas.microsoft.com/office/drawing/2014/main" id="{104C36E8-A397-44E7-BF41-4401A0A0F195}"/>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12" name="Picture 11">
            <a:extLst>
              <a:ext uri="{FF2B5EF4-FFF2-40B4-BE49-F238E27FC236}">
                <a16:creationId xmlns:a16="http://schemas.microsoft.com/office/drawing/2014/main" id="{9422640B-8A65-43A5-91D8-A0B949CAC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5" name="Picture 4">
            <a:extLst>
              <a:ext uri="{FF2B5EF4-FFF2-40B4-BE49-F238E27FC236}">
                <a16:creationId xmlns:a16="http://schemas.microsoft.com/office/drawing/2014/main" id="{B4FA7911-C942-CC46-9622-3897BBAA8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sp>
        <p:nvSpPr>
          <p:cNvPr id="10" name="TextBox 9">
            <a:extLst>
              <a:ext uri="{FF2B5EF4-FFF2-40B4-BE49-F238E27FC236}">
                <a16:creationId xmlns:a16="http://schemas.microsoft.com/office/drawing/2014/main" id="{FD9381A2-B34A-7246-ABBD-DC10E7E7347D}"/>
              </a:ext>
            </a:extLst>
          </p:cNvPr>
          <p:cNvSpPr txBox="1"/>
          <p:nvPr/>
        </p:nvSpPr>
        <p:spPr>
          <a:xfrm>
            <a:off x="681673" y="0"/>
            <a:ext cx="6968807" cy="520014"/>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3" name="TextBox 12">
            <a:extLst>
              <a:ext uri="{FF2B5EF4-FFF2-40B4-BE49-F238E27FC236}">
                <a16:creationId xmlns:a16="http://schemas.microsoft.com/office/drawing/2014/main" id="{858FC102-4515-8443-8E41-44676ED31560}"/>
              </a:ext>
            </a:extLst>
          </p:cNvPr>
          <p:cNvSpPr txBox="1"/>
          <p:nvPr/>
        </p:nvSpPr>
        <p:spPr>
          <a:xfrm>
            <a:off x="653987" y="559926"/>
            <a:ext cx="7218428"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Grand Rapids Profile</a:t>
            </a:r>
            <a:endParaRPr lang="en-US" sz="2800" dirty="0">
              <a:solidFill>
                <a:schemeClr val="tx2"/>
              </a:solidFill>
            </a:endParaRPr>
          </a:p>
        </p:txBody>
      </p:sp>
      <p:sp>
        <p:nvSpPr>
          <p:cNvPr id="14" name="Rectangle 13">
            <a:extLst>
              <a:ext uri="{FF2B5EF4-FFF2-40B4-BE49-F238E27FC236}">
                <a16:creationId xmlns:a16="http://schemas.microsoft.com/office/drawing/2014/main" id="{56B1382D-6B4D-2544-92BE-4AE05D7B96B7}"/>
              </a:ext>
            </a:extLst>
          </p:cNvPr>
          <p:cNvSpPr/>
          <p:nvPr/>
        </p:nvSpPr>
        <p:spPr>
          <a:xfrm>
            <a:off x="653987" y="1252446"/>
            <a:ext cx="6145019" cy="3877985"/>
          </a:xfrm>
          <a:prstGeom prst="rect">
            <a:avLst/>
          </a:prstGeom>
        </p:spPr>
        <p:txBody>
          <a:bodyPr wrap="square">
            <a:spAutoFit/>
          </a:bodyPr>
          <a:lstStyle/>
          <a:p>
            <a:r>
              <a:rPr lang="en-US" b="1" dirty="0">
                <a:solidFill>
                  <a:srgbClr val="425569"/>
                </a:solidFill>
                <a:latin typeface="Houschka Rounded Light" panose="020F0503020000020003" pitchFamily="34" charset="77"/>
              </a:rPr>
              <a:t>THINGS TO DO AND SEE</a:t>
            </a:r>
          </a:p>
          <a:p>
            <a:r>
              <a:rPr lang="en-US" sz="1600" b="1" dirty="0">
                <a:solidFill>
                  <a:srgbClr val="0078C1"/>
                </a:solidFill>
                <a:latin typeface="Houschka Rounded Light" panose="020F0503020000020003" pitchFamily="34" charset="77"/>
              </a:rPr>
              <a:t>Events and Attractions</a:t>
            </a:r>
          </a:p>
          <a:p>
            <a:pPr marL="274320"/>
            <a:r>
              <a:rPr lang="en-US" sz="1600" dirty="0">
                <a:solidFill>
                  <a:srgbClr val="425569"/>
                </a:solidFill>
                <a:latin typeface="Houschka Rounded Light" panose="020F0503020000020003" pitchFamily="34" charset="77"/>
              </a:rPr>
              <a:t>Gerald R. Ford Presidential Library, John Ball Zoo, Grand Rapids Art Museum, Grand Rapids Public Museum, Grand Rapids Civic Theatre, </a:t>
            </a:r>
            <a:r>
              <a:rPr lang="en-US" sz="1600" dirty="0" err="1">
                <a:solidFill>
                  <a:srgbClr val="425569"/>
                </a:solidFill>
                <a:latin typeface="Houschka Rounded Light" panose="020F0503020000020003" pitchFamily="34" charset="77"/>
              </a:rPr>
              <a:t>TreeRunner</a:t>
            </a:r>
            <a:r>
              <a:rPr lang="en-US" sz="1600" dirty="0">
                <a:solidFill>
                  <a:srgbClr val="425569"/>
                </a:solidFill>
                <a:latin typeface="Houschka Rounded Light" panose="020F0503020000020003" pitchFamily="34" charset="77"/>
              </a:rPr>
              <a:t> Adventure Park, DeVos Performance Hall, Van Andal Arena</a:t>
            </a:r>
            <a:endParaRPr lang="en-US" sz="1600" b="1" dirty="0">
              <a:solidFill>
                <a:srgbClr val="425569"/>
              </a:solidFill>
              <a:latin typeface="Houschka Rounded Light" panose="020F0503020000020003" pitchFamily="34" charset="77"/>
            </a:endParaRPr>
          </a:p>
          <a:p>
            <a:pPr>
              <a:lnSpc>
                <a:spcPct val="200000"/>
              </a:lnSpc>
              <a:spcBef>
                <a:spcPts val="1200"/>
              </a:spcBef>
            </a:pPr>
            <a:r>
              <a:rPr lang="en-US" sz="1600" b="1" dirty="0">
                <a:solidFill>
                  <a:srgbClr val="0078C1"/>
                </a:solidFill>
                <a:latin typeface="Houschka Rounded Light" panose="020F0503020000020003" pitchFamily="34" charset="77"/>
              </a:rPr>
              <a:t>Sports</a:t>
            </a:r>
          </a:p>
          <a:p>
            <a:pPr marL="274320"/>
            <a:r>
              <a:rPr lang="en-US" sz="1600" dirty="0">
                <a:solidFill>
                  <a:srgbClr val="425569"/>
                </a:solidFill>
                <a:latin typeface="Houschka Rounded Light" panose="020F0503020000020003" pitchFamily="34" charset="77"/>
              </a:rPr>
              <a:t>Grand Rapids Drive (NBA D League),  Grand  Rapids Griffins (NHL Affiliate), West Michigan Whitecaps (MiLB)</a:t>
            </a:r>
            <a:endParaRPr lang="en-US" sz="1600" b="1" dirty="0">
              <a:solidFill>
                <a:srgbClr val="425569"/>
              </a:solidFill>
              <a:latin typeface="Houschka Rounded Light" panose="020F0503020000020003" pitchFamily="34" charset="77"/>
            </a:endParaRPr>
          </a:p>
          <a:p>
            <a:pPr>
              <a:lnSpc>
                <a:spcPct val="200000"/>
              </a:lnSpc>
              <a:spcBef>
                <a:spcPts val="1200"/>
              </a:spcBef>
            </a:pPr>
            <a:r>
              <a:rPr lang="en-US" sz="1600" b="1" dirty="0">
                <a:solidFill>
                  <a:srgbClr val="0078C1"/>
                </a:solidFill>
                <a:latin typeface="Houschka Rounded Light" panose="020F0503020000020003" pitchFamily="34" charset="77"/>
              </a:rPr>
              <a:t>Higher Education</a:t>
            </a:r>
          </a:p>
          <a:p>
            <a:pPr marL="274320"/>
            <a:r>
              <a:rPr lang="en-US" sz="1600" dirty="0">
                <a:solidFill>
                  <a:srgbClr val="425569"/>
                </a:solidFill>
                <a:latin typeface="Houschka Rounded Light" panose="020F0503020000020003" pitchFamily="34" charset="77"/>
              </a:rPr>
              <a:t>Grand Valley State, Calvin College, Aquinas College, Cornerstone University, Davenport University, Hope College </a:t>
            </a:r>
          </a:p>
        </p:txBody>
      </p:sp>
      <p:cxnSp>
        <p:nvCxnSpPr>
          <p:cNvPr id="15" name="Straight Connector 14">
            <a:extLst>
              <a:ext uri="{FF2B5EF4-FFF2-40B4-BE49-F238E27FC236}">
                <a16:creationId xmlns:a16="http://schemas.microsoft.com/office/drawing/2014/main" id="{83FDADA7-ADCD-A745-9E2D-454510D3B855}"/>
              </a:ext>
            </a:extLst>
          </p:cNvPr>
          <p:cNvCxnSpPr>
            <a:cxnSpLocks/>
          </p:cNvCxnSpPr>
          <p:nvPr/>
        </p:nvCxnSpPr>
        <p:spPr>
          <a:xfrm>
            <a:off x="6799006" y="1373120"/>
            <a:ext cx="0" cy="4142777"/>
          </a:xfrm>
          <a:prstGeom prst="line">
            <a:avLst/>
          </a:prstGeom>
          <a:ln>
            <a:solidFill>
              <a:srgbClr val="425569"/>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6B091E7-4F75-C249-A9EE-7075C3EB52DE}"/>
              </a:ext>
            </a:extLst>
          </p:cNvPr>
          <p:cNvGrpSpPr/>
          <p:nvPr/>
        </p:nvGrpSpPr>
        <p:grpSpPr>
          <a:xfrm>
            <a:off x="7039154" y="1647174"/>
            <a:ext cx="1049601" cy="1041400"/>
            <a:chOff x="8074324" y="2613332"/>
            <a:chExt cx="1049601" cy="1041400"/>
          </a:xfrm>
        </p:grpSpPr>
        <p:pic>
          <p:nvPicPr>
            <p:cNvPr id="4" name="Picture 3" descr="A close up of a sign&#10;&#10;Description automatically generated">
              <a:extLst>
                <a:ext uri="{FF2B5EF4-FFF2-40B4-BE49-F238E27FC236}">
                  <a16:creationId xmlns:a16="http://schemas.microsoft.com/office/drawing/2014/main" id="{FE40FF91-64B3-A148-9E1E-95955C68C5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82950" y="2613332"/>
              <a:ext cx="1040975" cy="1041400"/>
            </a:xfrm>
            <a:prstGeom prst="rect">
              <a:avLst/>
            </a:prstGeom>
          </p:spPr>
        </p:pic>
        <p:sp>
          <p:nvSpPr>
            <p:cNvPr id="6" name="Rectangle 5">
              <a:extLst>
                <a:ext uri="{FF2B5EF4-FFF2-40B4-BE49-F238E27FC236}">
                  <a16:creationId xmlns:a16="http://schemas.microsoft.com/office/drawing/2014/main" id="{CB34ADD3-471F-9445-9828-F8FE048113C3}"/>
                </a:ext>
              </a:extLst>
            </p:cNvPr>
            <p:cNvSpPr/>
            <p:nvPr/>
          </p:nvSpPr>
          <p:spPr>
            <a:xfrm>
              <a:off x="8074324" y="3347044"/>
              <a:ext cx="86265" cy="948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latin typeface="Century Gothic"/>
              </a:endParaRPr>
            </a:p>
          </p:txBody>
        </p:sp>
      </p:grpSp>
      <p:sp>
        <p:nvSpPr>
          <p:cNvPr id="8" name="TextBox 7">
            <a:extLst>
              <a:ext uri="{FF2B5EF4-FFF2-40B4-BE49-F238E27FC236}">
                <a16:creationId xmlns:a16="http://schemas.microsoft.com/office/drawing/2014/main" id="{A9A1F4B9-9AE9-6146-A806-D00B87295EA9}"/>
              </a:ext>
            </a:extLst>
          </p:cNvPr>
          <p:cNvSpPr txBox="1"/>
          <p:nvPr/>
        </p:nvSpPr>
        <p:spPr>
          <a:xfrm>
            <a:off x="8127261" y="1777386"/>
            <a:ext cx="3547904" cy="830997"/>
          </a:xfrm>
          <a:prstGeom prst="rect">
            <a:avLst/>
          </a:prstGeom>
          <a:noFill/>
        </p:spPr>
        <p:txBody>
          <a:bodyPr wrap="square" rtlCol="0">
            <a:spAutoFit/>
          </a:bodyPr>
          <a:lstStyle/>
          <a:p>
            <a:r>
              <a:rPr lang="en-US" sz="1600" i="1" dirty="0">
                <a:solidFill>
                  <a:srgbClr val="425569"/>
                </a:solidFill>
                <a:latin typeface="Houschka Rounded Light" panose="020F0503020000020003" pitchFamily="34" charset="77"/>
              </a:rPr>
              <a:t>With over 80 breweries in the city, Grand Rapids was named the Best Beer Town by USA Today!</a:t>
            </a:r>
          </a:p>
        </p:txBody>
      </p:sp>
      <p:sp>
        <p:nvSpPr>
          <p:cNvPr id="17" name="TextBox 16">
            <a:extLst>
              <a:ext uri="{FF2B5EF4-FFF2-40B4-BE49-F238E27FC236}">
                <a16:creationId xmlns:a16="http://schemas.microsoft.com/office/drawing/2014/main" id="{EF623C92-BE51-BA46-BD64-CF07BF37AFD5}"/>
              </a:ext>
            </a:extLst>
          </p:cNvPr>
          <p:cNvSpPr txBox="1"/>
          <p:nvPr/>
        </p:nvSpPr>
        <p:spPr>
          <a:xfrm>
            <a:off x="7047780" y="4461073"/>
            <a:ext cx="4723061" cy="584775"/>
          </a:xfrm>
          <a:prstGeom prst="rect">
            <a:avLst/>
          </a:prstGeom>
          <a:noFill/>
        </p:spPr>
        <p:txBody>
          <a:bodyPr wrap="square" rtlCol="0">
            <a:spAutoFit/>
          </a:bodyPr>
          <a:lstStyle/>
          <a:p>
            <a:r>
              <a:rPr lang="en-US" sz="1600" i="1" dirty="0">
                <a:solidFill>
                  <a:srgbClr val="425569"/>
                </a:solidFill>
                <a:latin typeface="Houschka Rounded Light" panose="020F0503020000020003" pitchFamily="34" charset="77"/>
              </a:rPr>
              <a:t>Ranked the #1 Minor League Sports Market in the US by Sports Business Journal!</a:t>
            </a:r>
          </a:p>
        </p:txBody>
      </p:sp>
      <p:pic>
        <p:nvPicPr>
          <p:cNvPr id="18" name="Picture 17">
            <a:extLst>
              <a:ext uri="{FF2B5EF4-FFF2-40B4-BE49-F238E27FC236}">
                <a16:creationId xmlns:a16="http://schemas.microsoft.com/office/drawing/2014/main" id="{31ADC3D7-0557-C04A-9BCF-5545A224EE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26690" y="3417184"/>
            <a:ext cx="914400" cy="914400"/>
          </a:xfrm>
          <a:prstGeom prst="rect">
            <a:avLst/>
          </a:prstGeom>
        </p:spPr>
      </p:pic>
      <p:pic>
        <p:nvPicPr>
          <p:cNvPr id="20" name="Picture 19" descr="A picture containing helmet, shirt&#10;&#10;Description automatically generated">
            <a:extLst>
              <a:ext uri="{FF2B5EF4-FFF2-40B4-BE49-F238E27FC236}">
                <a16:creationId xmlns:a16="http://schemas.microsoft.com/office/drawing/2014/main" id="{212C247E-845B-BC4F-8635-EC9B1F586E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39154" y="3457156"/>
            <a:ext cx="987920" cy="914400"/>
          </a:xfrm>
          <a:prstGeom prst="rect">
            <a:avLst/>
          </a:prstGeom>
        </p:spPr>
      </p:pic>
      <p:pic>
        <p:nvPicPr>
          <p:cNvPr id="22" name="Picture 21">
            <a:extLst>
              <a:ext uri="{FF2B5EF4-FFF2-40B4-BE49-F238E27FC236}">
                <a16:creationId xmlns:a16="http://schemas.microsoft.com/office/drawing/2014/main" id="{50A9D92B-1719-894D-AC83-930924B434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40707" y="3457155"/>
            <a:ext cx="1449754" cy="914400"/>
          </a:xfrm>
          <a:prstGeom prst="rect">
            <a:avLst/>
          </a:prstGeom>
        </p:spPr>
      </p:pic>
    </p:spTree>
    <p:extLst>
      <p:ext uri="{BB962C8B-B14F-4D97-AF65-F5344CB8AC3E}">
        <p14:creationId xmlns:p14="http://schemas.microsoft.com/office/powerpoint/2010/main" val="99599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4" descr="data:image/jpeg;base64,/9j/4AAQSkZJRgABAQAAAQABAAD/2wCEAAkGBwgHBgkIBwgKCgkLDRYPDQwMDRsUFRAWIB0iIiAdHx8kKDQsJCYxJx8fLT0tMTU3Ojo6Iys/RD84QzQ5OjcBCgoKDQwNGg8PGjclHyU3Nzc3Nzc3Nzc3Nzc3Nzc3Nzc3Nzc3Nzc3Nzc3Nzc3Nzc3Nzc3Nzc3Nzc3Nzc3Nzc3N//AABEIAHwAlgMBEQACEQEDEQH/xAAcAAEAAgMBAQEAAAAAAAAAAAAABAUDBgcBAgj/xAA4EAABBAIBAwIFAgQCCwAAAAABAAIDBAURBhITITFBByJRYXEUgRUykaEjkiQ2QkNSU3N0stHw/8QAGgEBAAIDAQAAAAAAAAAAAAAAAAECAwQGBf/EAC8RAAMAAgEDAgQFAwUAAAAAAAABAgMREgQhMRNBBSJRgWFxocHwkeHxFDJCYrH/2gAMAwEAAhEDEQA/AO4oAgCAIAgCAIAgCAIAgCAIAgCAIAgCAIAgCAIAgCAIAgCAIAgCAIAgCAIAgCAIAgCAIAgCAIAgImRyVPGVzYyFqCtCPHXM8NH48qZmqepRDaXkiYrkuEy8pixmUqWZfXtxyjq19deqtWK470tEK5fhlsqFggCAIAgCAIAgCAIAgCAIAgCAIBtAcG5FkH8h5hkprhL4KMpgrQuPysAJBOvTZIPn7/ZdH8OwSoTZzvxbqbT4yyNchb2jPEezYgHcimZ4dG4edghehmxzcNNHk9L1GTFlTl+TtHDMpLmuMY7I2Nd6aEd0gaBePBP7kbXIZYUZHKO2h8pTLpYywQBAEAQBAEAQBAEAQBAEAQBAVPKprtbj9+zjPNuCEyxN1/MW/N0/voj91fGpdpV4Irx2OM53G2bNuTlPFInXsbePcmhiHW+vIfL2PaPPr5BH1+mt+v03UPD8lvTX6o8vq+lnqJ2v8EKtR5Bnya0GNfTg/wB/asNLI42+5c5wGh49PVbWbrlx1/4afTfDFFcn7HduM0q2OwFCnSk7teKuwMl/5g1vq/f1/dc9kp1bbOglaSSLNUJCAIAgCAIAgCAIAgCAIAgCAICLkrkOPoz3LLtRQRukf59gNqUnT0iG9LZ+foorEd+zcxU1nFWHvL9V3FsQ6jvoGvJA/wDgunXRzUcK7tfU5mviVTfOdafsvJc8fyFO1dYz4hZu88MeHQwTuP6WTXoXEeuj7EAfled1HT5MS1jk9Xpepx51vls7RQuVLsAmoWIbEJA0+F4cP7LyWnL7nopp+CUoJCAIAgCAIAgCAIAgCAIAgCAICg5rg7Gfwv6WpOIpmStmYHnTJC3/AGX+N687+xAKz9Nm9HIra2YOpw+ticJ62cuyuNyGGtR1stXbC6YExSRydbJNeoB8aI+hC6Xputx9R2Xscr1nw7L0y5b2isqBtgutOGxJ4jBG9M9v6+v9FsQuXzv+I18rcJY17efzIEleKK9JLU3BYM0TGvgeY3Dei/RH2WveKKppr3Ru4eozRCfLsk/7F7QzGbZG9rc7kh0SOYNzB3gHx/MCsa+H4K8yWv4p1Ea0/ZHlzNZzvVw/PZIskcY3NEwb56SQfAH0/uj6Dp5pLj5Jn4p1NRT2trv+uv3K1s9+awYXZjJ95rXAuF2TYcNEO1v3BUrpMTfHj3JfxDPMc99n/GjpHwn5Fk8rVsUM298lqsxksUr9dUkT9gbI9dFp8/cLwerxRFbj+M6HBdVPc6AtQzhAEAQBAEAQBAEAQBAEBrvO+PDknHZ6cem2mf4tZ/p0yD7+2xtv4KzYMrxWqMeXGrnicdxsnVWbA9hjnr/4U0ThpzHN8EEfsutwZFcLRxnWYaxZXv3M4hjExlEbRK4aLw3yR+VdTKe0a/O+PHfYr7NrHwSv3efE9x25sR6gT+NHRWKqiX50bkY89yvk2vx7fuj5gyWKErXG258g9HSh2x+PGgoV4k97JrB1PHSnS/DRZRzQvjM0bmPYBsub9vusyqfKNOotPjS0blwBnY5PjmeNycVrSO16bMrv/a5bqHuG/wDs/wBjuca0kvwOlrSMoQBAEAQBAEAQBAEAQBAeFAcL5TiLGY+LNnH4mTsSylhklA2I9RgucR7/AI9yQvWwZni6dWzzs+Gc2Xg12I+RpXMfm63H8y0wy2bMMQsxbDJYnvDS5p9jonx7Le/13q4HU+dHnT8MWLqZ33k7IzinHmU21Bhcf+nA0GGsw/v6ev39Vz/q5N8uTOg4T9DW+f4bD4b4fZOGnSr149NLA1g2Xl40d+pKzdPd3mnbMWWZnGzkOHwNm9xvNZaGSRkdHtgtb6Sgn5gfwNFenWbjcwvc0Zwq5dNeDevhJkv4hyWu3pINPBNqO379ExI19ulzR+xWn1ccY/N7/Q3MGTn2+h2FecbIQBAEAQBAEAQBAEAQBAYrM0devJPO8MiiaXvcfRoA2SiW+wOafCVpzOb5DyeZp3Zn7UXUPLQfmI/p2x+y3ur+SZx/Q1sHzN2TvjVj2y8XiybB02aFhjo5APLQ8hp/v0n9lXoq1k4+zLdQvl39Da+K5hmd49RybdbniHcAO+l48OH7EFa+WPTtyZYrlKZo3PrEnMOTU+G4yXUUL+/fmadhmh6ffW/8xb9FtYF6ON5q+xgyPnXpr7l1zevQ438NshSpQshg7PYjYPUl5A2fqfJO/dYsDrJnTZfJqMb0aH8DP9abn/ZO/wDNq3Ou/wBiNbpPLO5LyjfCAIDzY+qA9QBAEAQBAEAQBAah8SqmbymA/huCriQ2XgWHdwM6Yx515+p0Pxv6rP01Y5vlb8GLMqqdSZvhxx+bjfGIadvpFqR5mma3z0udr5d++gAN/ZOoyLJkdLwTijhOjz4l4zIZnik2PxUAmnmlj2C8N01rg4nz+B/VOmuYyKqGWXUNI1zjuI5dxzglmhSrRuyU1l3Zb3W/6Owt8v36E7HgfdZsl4cmZU/BjibjHr3LH4XcTtcep27mWA/iNx/zAu6ixoJ9Xe5J24/kKnVZ1kaU+EWw43C7+SN8V8NyLkX6KjiKjZKUW5pHmVreqTyANE+w3/m+yt0mTHj3VPuVzxdpJHvDeEt4LbuZjIZeGSuKxY8mIsDBsEuJJPjwmbqPXSlIYsPpbezd48nTlvfoY7UTrXZE/aB+btk6DtfRanF63rsbG0SbE8deCSeZ7WRRtL3vPo1oGySo8vSBFsWxPhn3MfJ3GyQ9yKSNvVsEb6gPfx5A91bWq0yN9topeO2bElstdOZQeouaJTK0N0Ol3USdHZI6fHv9FfIlorJtCxFwgCAICm5hk58NxnJZKq1jp6td0jA8baSPqsmKFeRS/civHYpclfzOCfhLNjIsuwX7sFSaF1ZsfT3fAcwjyNH2O1kmIycklrSb/oUfJaMmPu5vkLslZxt+ClWrWZK1WN1fud10fhzpCT6F29BuvHuoqYx6VLewnT3oi8e5dcyWTwzrUUcVLK1JWtYB80duJ3zt37ggEj8K2TBMTSXlP9GRN7aPJeTZS1ko6NAwMF/JS1qkz4+oRwwM3LIRv5iXhzQPAT0pU7fstv7+Cebb0WdHI5GjyhmDydhlyOxVdYrWREI3gtcA9jgPB9QQRr3VKmXHOe3clNp6Y5BkciOT4fDULMdWO5DPLLN2g947fToN34H83qQUiZ9Orftomt7SRWWuT5DBnkVe+6O/JjYIZarwztmUy7Aa/Xj+Yeo14PorrDN8Gu2ynLW9+xKyF7N8fZjbmSuwXa9izFXtRMriPtGQ6DmHeyA4gaO979lWZjJtJaet/wBCW6Xk+MTfy98ZDISZOKCrRyEsT64qhzXQR+vnfV1ffevspuYnS13a+oTbKbP2c5mfh1ks1Yt161S1SdLHRbB1EQkbHVJvfWR59ND6LJjmIzqNd0/JD5OdlvJmblPL269arHY/S8eZbiYGf4kknU4dPV66+UePusfppym35eid6MVa/by3FMhkP45TyFWTGTd2KGuGGKUsPjYdsAfMNOG1LlRkU613I3udjjWUtWsdx3FYR0ZMFaF+Sme3qbDH0A9v/qO8aHsASfbbLCVVV/b+fQS+ySN4a0N3oDytYyn0gCAIAgKXmeNs5ji2Tx1INNizXdHH1u0Nn6lZMNqMip+xD8EXlGGuZOpg46oYXU8nVszdTtfJGdu19SrYrUum/dNEUt6ImPo5vjzsnVxuPhu1rNmSzVkNgR9p0nktkBG9B2/Ld+PZTVRk4unp+H9iq5LZFn4ddq8JoY3HTsfl8dKLVew7w0zdRLv2PU4f0VlnTyuqXyvt9iODU6XklW+MWaVfjs2I6JrOEJHblf0/qGPYWSfN7OO+rZ91WcqbpV/yLOWktexJo43I3uUMzmSrMqR1qpr1q/dD3kuIL3uI8D0AAG/dQ6lY+E99hJ72zNkcTascxw2UjDP01SvYjlJd8239HToe/wDKVE2liqfrolruirzXE7eWyHIi57IYchTrx1pd7LZIy47I+m9K8ZlKn8NlXG9mTIUM5yFmOpZGjFRggsxWLcosCQS9s7DYwBvy7Xk60Aomox7cvf0DVMm8dwk9XH5erkGtDbt6xKBG/e45PT8HSrktNy17JFpTSZRSYXkjOFz8UNOvY/0c1ILwsBrO16NL2kbBA9htZVkx+r6u/wASur1otf4PlKvJLGVqRV5dYaOrE2SUtD5Wvc7R0CQNEeVTnLji/rsnTTK+3x7I5PK2MizGwYt7sbYrShszXG3JI0BvV0jXS0gnZ8+fRWnJMzx3vuvsQ5bMmN43lMLJhruNbD3xWiq5av3NNma1oAkaf+NuvH1B0orLN8lX5ohS500bsPutcynqAIAgCAIAgCAIAgCAIAgCAIAgCAIAgCAIAgCAIAgCAIAgCAIAgCAIAgCAIAgCAIAgCAIAgCAIAgCAIAgCAIAgCAIAgCAIAgCAI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653987" y="1117847"/>
            <a:ext cx="5150465" cy="5247270"/>
          </a:xfrm>
          <a:prstGeom prst="rect">
            <a:avLst/>
          </a:prstGeom>
        </p:spPr>
        <p:txBody>
          <a:bodyPr wrap="square">
            <a:spAutoFit/>
          </a:bodyPr>
          <a:lstStyle/>
          <a:p>
            <a:r>
              <a:rPr lang="en-US" sz="1600" dirty="0">
                <a:solidFill>
                  <a:srgbClr val="425569"/>
                </a:solidFill>
                <a:latin typeface="Houschka Rounded Light" panose="020F0503020000020003" pitchFamily="34" charset="77"/>
              </a:rPr>
              <a:t>As the second largest city in Michigan, The Rapid public transportation currently services East Grand Rapids, Grand Rapids, Grandville, Kentwood, Walker, Wyoming, and a portion of townships including Alpine, Byron, Gaines, and Cascade!</a:t>
            </a:r>
          </a:p>
          <a:p>
            <a:endParaRPr lang="en-US" sz="1600" dirty="0">
              <a:solidFill>
                <a:srgbClr val="425569"/>
              </a:solidFill>
              <a:latin typeface="Houschka Rounded Light" panose="020F0503020000020003" pitchFamily="34" charset="77"/>
            </a:endParaRPr>
          </a:p>
          <a:p>
            <a:r>
              <a:rPr lang="en-US" sz="1600" dirty="0">
                <a:solidFill>
                  <a:srgbClr val="425569"/>
                </a:solidFill>
                <a:latin typeface="Houschka Rounded Light" panose="020F0503020000020003" pitchFamily="34" charset="77"/>
              </a:rPr>
              <a:t>Buses travel over 6 million miles annually throughout the region and reach over 1MM people, providing the opportunity for advertisers to deliver their message directly to consumers daily where no other outdoor advertising exists.</a:t>
            </a:r>
          </a:p>
          <a:p>
            <a:endParaRPr lang="en-US" sz="1600" dirty="0">
              <a:solidFill>
                <a:srgbClr val="425569"/>
              </a:solidFill>
              <a:latin typeface="Houschka Rounded Light" panose="020F0503020000020003" pitchFamily="34" charset="77"/>
            </a:endParaRPr>
          </a:p>
          <a:p>
            <a:r>
              <a:rPr lang="en-US" sz="1600" b="1" dirty="0">
                <a:solidFill>
                  <a:srgbClr val="425569"/>
                </a:solidFill>
                <a:latin typeface="Houschka Rounded Light" panose="020F0503020000020003" pitchFamily="34" charset="77"/>
              </a:rPr>
              <a:t>Fast Transit Facts:</a:t>
            </a:r>
            <a:endParaRPr lang="en-US" sz="1600" dirty="0">
              <a:solidFill>
                <a:srgbClr val="425569"/>
              </a:solidFill>
              <a:latin typeface="Houschka Rounded Light" panose="020F0503020000020003" pitchFamily="34" charset="77"/>
            </a:endParaRPr>
          </a:p>
          <a:p>
            <a:pPr marL="285750" indent="-285750">
              <a:buClr>
                <a:srgbClr val="425569"/>
              </a:buClr>
              <a:buFont typeface="Arial" panose="020B0604020202020204" pitchFamily="34" charset="0"/>
              <a:buChar char="•"/>
            </a:pPr>
            <a:r>
              <a:rPr lang="en-US" sz="1600" dirty="0">
                <a:solidFill>
                  <a:srgbClr val="425569"/>
                </a:solidFill>
                <a:latin typeface="Houschka Rounded Light" panose="020F0503020000020003" pitchFamily="34" charset="77"/>
              </a:rPr>
              <a:t>2019 Ridership: </a:t>
            </a:r>
            <a:r>
              <a:rPr lang="en-US" sz="1600" b="1" dirty="0">
                <a:solidFill>
                  <a:srgbClr val="425569"/>
                </a:solidFill>
                <a:latin typeface="Houschka Rounded Light" panose="020F0503020000020003" pitchFamily="34" charset="77"/>
              </a:rPr>
              <a:t>10.4 million riders per year</a:t>
            </a:r>
          </a:p>
          <a:p>
            <a:pPr marL="285750" indent="-285750">
              <a:buClr>
                <a:srgbClr val="425569"/>
              </a:buClr>
              <a:buFont typeface="Arial" panose="020B0604020202020204" pitchFamily="34" charset="0"/>
              <a:buChar char="•"/>
            </a:pPr>
            <a:endParaRPr lang="en-US" sz="1600" dirty="0">
              <a:solidFill>
                <a:srgbClr val="425569"/>
              </a:solidFill>
              <a:latin typeface="Houschka Rounded Light" panose="020F0503020000020003" pitchFamily="34" charset="77"/>
            </a:endParaRPr>
          </a:p>
          <a:p>
            <a:pPr marL="285750" indent="-285750">
              <a:lnSpc>
                <a:spcPts val="2000"/>
              </a:lnSpc>
              <a:spcAft>
                <a:spcPts val="1500"/>
              </a:spcAft>
              <a:buClr>
                <a:srgbClr val="425569"/>
              </a:buClr>
              <a:buSzPct val="100000"/>
              <a:buFont typeface="Arial" panose="020B0604020202020204" pitchFamily="34" charset="0"/>
              <a:buChar char="•"/>
            </a:pPr>
            <a:r>
              <a:rPr lang="en-US" sz="1600" dirty="0">
                <a:solidFill>
                  <a:srgbClr val="425569"/>
                </a:solidFill>
                <a:latin typeface="Houschka Rounded Light" panose="020F0503020000020003" pitchFamily="34" charset="77"/>
              </a:rPr>
              <a:t>Routes: </a:t>
            </a:r>
            <a:r>
              <a:rPr lang="en-US" sz="1600" b="1" dirty="0">
                <a:solidFill>
                  <a:srgbClr val="425569"/>
                </a:solidFill>
                <a:latin typeface="Houschka Rounded Light" panose="020F0503020000020003" pitchFamily="34" charset="77"/>
              </a:rPr>
              <a:t>28 fixed routes </a:t>
            </a:r>
            <a:r>
              <a:rPr lang="en-US" sz="1600" dirty="0">
                <a:solidFill>
                  <a:srgbClr val="425569"/>
                </a:solidFill>
                <a:latin typeface="Houschka Rounded Light" panose="020F0503020000020003" pitchFamily="34" charset="77"/>
              </a:rPr>
              <a:t>across the six-city area focusing on Downtown Grand Rapids and the surrounding towns </a:t>
            </a:r>
          </a:p>
          <a:p>
            <a:pPr marL="285750" indent="-285750">
              <a:lnSpc>
                <a:spcPts val="2000"/>
              </a:lnSpc>
              <a:spcAft>
                <a:spcPts val="1500"/>
              </a:spcAft>
              <a:buClr>
                <a:srgbClr val="425569"/>
              </a:buClr>
              <a:buSzPct val="100000"/>
              <a:buFont typeface="Arial" panose="020B0604020202020204" pitchFamily="34" charset="0"/>
              <a:buChar char="•"/>
            </a:pPr>
            <a:r>
              <a:rPr lang="en-US" sz="1600" dirty="0">
                <a:solidFill>
                  <a:srgbClr val="425569"/>
                </a:solidFill>
                <a:latin typeface="Houschka Rounded Light" panose="020F0503020000020003" pitchFamily="34" charset="77"/>
              </a:rPr>
              <a:t>Free transportation shuttle available within the core downtown area of Grand Rapids</a:t>
            </a:r>
          </a:p>
        </p:txBody>
      </p:sp>
      <p:sp>
        <p:nvSpPr>
          <p:cNvPr id="11" name="Right Triangle 10">
            <a:extLst>
              <a:ext uri="{FF2B5EF4-FFF2-40B4-BE49-F238E27FC236}">
                <a16:creationId xmlns:a16="http://schemas.microsoft.com/office/drawing/2014/main" id="{104C36E8-A397-44E7-BF41-4401A0A0F195}"/>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12" name="Picture 11">
            <a:extLst>
              <a:ext uri="{FF2B5EF4-FFF2-40B4-BE49-F238E27FC236}">
                <a16:creationId xmlns:a16="http://schemas.microsoft.com/office/drawing/2014/main" id="{9422640B-8A65-43A5-91D8-A0B949CAC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5" name="Picture 4">
            <a:extLst>
              <a:ext uri="{FF2B5EF4-FFF2-40B4-BE49-F238E27FC236}">
                <a16:creationId xmlns:a16="http://schemas.microsoft.com/office/drawing/2014/main" id="{B4FA7911-C942-CC46-9622-3897BBAA84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pic>
        <p:nvPicPr>
          <p:cNvPr id="8" name="Picture 7">
            <a:extLst>
              <a:ext uri="{FF2B5EF4-FFF2-40B4-BE49-F238E27FC236}">
                <a16:creationId xmlns:a16="http://schemas.microsoft.com/office/drawing/2014/main" id="{AD202E36-EC3D-F44C-AF4E-EE81717312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66182" y="1117847"/>
            <a:ext cx="5887716" cy="3454875"/>
          </a:xfrm>
          <a:prstGeom prst="rect">
            <a:avLst/>
          </a:prstGeom>
        </p:spPr>
      </p:pic>
      <p:sp>
        <p:nvSpPr>
          <p:cNvPr id="10" name="TextBox 9">
            <a:extLst>
              <a:ext uri="{FF2B5EF4-FFF2-40B4-BE49-F238E27FC236}">
                <a16:creationId xmlns:a16="http://schemas.microsoft.com/office/drawing/2014/main" id="{FD9381A2-B34A-7246-ABBD-DC10E7E7347D}"/>
              </a:ext>
            </a:extLst>
          </p:cNvPr>
          <p:cNvSpPr txBox="1"/>
          <p:nvPr/>
        </p:nvSpPr>
        <p:spPr>
          <a:xfrm>
            <a:off x="681673" y="0"/>
            <a:ext cx="6968807" cy="526426"/>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3" name="TextBox 12">
            <a:extLst>
              <a:ext uri="{FF2B5EF4-FFF2-40B4-BE49-F238E27FC236}">
                <a16:creationId xmlns:a16="http://schemas.microsoft.com/office/drawing/2014/main" id="{858FC102-4515-8443-8E41-44676ED31560}"/>
              </a:ext>
            </a:extLst>
          </p:cNvPr>
          <p:cNvSpPr txBox="1"/>
          <p:nvPr/>
        </p:nvSpPr>
        <p:spPr>
          <a:xfrm>
            <a:off x="653987" y="559926"/>
            <a:ext cx="7218428"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The Rapid Overview</a:t>
            </a:r>
            <a:endParaRPr lang="en-US" sz="2800" dirty="0">
              <a:solidFill>
                <a:schemeClr val="tx2"/>
              </a:solidFill>
            </a:endParaRPr>
          </a:p>
        </p:txBody>
      </p:sp>
    </p:spTree>
    <p:extLst>
      <p:ext uri="{BB962C8B-B14F-4D97-AF65-F5344CB8AC3E}">
        <p14:creationId xmlns:p14="http://schemas.microsoft.com/office/powerpoint/2010/main" val="295577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4" descr="data:image/jpeg;base64,/9j/4AAQSkZJRgABAQAAAQABAAD/2wCEAAkGBwgHBgkIBwgKCgkLDRYPDQwMDRsUFRAWIB0iIiAdHx8kKDQsJCYxJx8fLT0tMTU3Ojo6Iys/RD84QzQ5OjcBCgoKDQwNGg8PGjclHyU3Nzc3Nzc3Nzc3Nzc3Nzc3Nzc3Nzc3Nzc3Nzc3Nzc3Nzc3Nzc3Nzc3Nzc3Nzc3Nzc3N//AABEIAHwAlgMBEQACEQEDEQH/xAAcAAEAAgMBAQEAAAAAAAAAAAAABAUDBgcBAgj/xAA4EAABBAIBAwIFAgQCCwAAAAABAAIDBAURBhITITFBByJRYXEUgRUykaEjkiQ2QkNSU3N0stHw/8QAGgEBAAIDAQAAAAAAAAAAAAAAAAECAwQGBf/EAC8RAAMAAgEDAgQFAwUAAAAAAAABAgMREgQhMRNBBSJRgWFxocHwkeHxFDJCYrH/2gAMAwEAAhEDEQA/AO4oAgCAIAgCAIAgCAIAgCAIAgCAIAgCAIAgCAIAgCAIAgCAIAgCAIAgCAIAgCAIAgCAIAgCAIAgImRyVPGVzYyFqCtCPHXM8NH48qZmqepRDaXkiYrkuEy8pixmUqWZfXtxyjq19deqtWK470tEK5fhlsqFggCAIAgCAIAgCAIAgCAIAgCAIBtAcG5FkH8h5hkprhL4KMpgrQuPysAJBOvTZIPn7/ZdH8OwSoTZzvxbqbT4yyNchb2jPEezYgHcimZ4dG4edghehmxzcNNHk9L1GTFlTl+TtHDMpLmuMY7I2Nd6aEd0gaBePBP7kbXIZYUZHKO2h8pTLpYywQBAEAQBAEAQBAEAQBAEAQBAVPKprtbj9+zjPNuCEyxN1/MW/N0/voj91fGpdpV4Irx2OM53G2bNuTlPFInXsbePcmhiHW+vIfL2PaPPr5BH1+mt+v03UPD8lvTX6o8vq+lnqJ2v8EKtR5Bnya0GNfTg/wB/asNLI42+5c5wGh49PVbWbrlx1/4afTfDFFcn7HduM0q2OwFCnSk7teKuwMl/5g1vq/f1/dc9kp1bbOglaSSLNUJCAIAgCAIAgCAIAgCAIAgCAICLkrkOPoz3LLtRQRukf59gNqUnT0iG9LZ+foorEd+zcxU1nFWHvL9V3FsQ6jvoGvJA/wDgunXRzUcK7tfU5mviVTfOdafsvJc8fyFO1dYz4hZu88MeHQwTuP6WTXoXEeuj7EAfled1HT5MS1jk9Xpepx51vls7RQuVLsAmoWIbEJA0+F4cP7LyWnL7nopp+CUoJCAIAgCAIAgCAIAgCAIAgCAICg5rg7Gfwv6WpOIpmStmYHnTJC3/AGX+N687+xAKz9Nm9HIra2YOpw+ticJ62cuyuNyGGtR1stXbC6YExSRydbJNeoB8aI+hC6Xputx9R2Xscr1nw7L0y5b2isqBtgutOGxJ4jBG9M9v6+v9FsQuXzv+I18rcJY17efzIEleKK9JLU3BYM0TGvgeY3Dei/RH2WveKKppr3Ru4eozRCfLsk/7F7QzGbZG9rc7kh0SOYNzB3gHx/MCsa+H4K8yWv4p1Ea0/ZHlzNZzvVw/PZIskcY3NEwb56SQfAH0/uj6Dp5pLj5Jn4p1NRT2trv+uv3K1s9+awYXZjJ95rXAuF2TYcNEO1v3BUrpMTfHj3JfxDPMc99n/GjpHwn5Fk8rVsUM298lqsxksUr9dUkT9gbI9dFp8/cLwerxRFbj+M6HBdVPc6AtQzhAEAQBAEAQBAEAQBAEBrvO+PDknHZ6cem2mf4tZ/p0yD7+2xtv4KzYMrxWqMeXGrnicdxsnVWbA9hjnr/4U0ThpzHN8EEfsutwZFcLRxnWYaxZXv3M4hjExlEbRK4aLw3yR+VdTKe0a/O+PHfYr7NrHwSv3efE9x25sR6gT+NHRWKqiX50bkY89yvk2vx7fuj5gyWKErXG258g9HSh2x+PGgoV4k97JrB1PHSnS/DRZRzQvjM0bmPYBsub9vusyqfKNOotPjS0blwBnY5PjmeNycVrSO16bMrv/a5bqHuG/wDs/wBjuca0kvwOlrSMoQBAEAQBAEAQBAEAQBAeFAcL5TiLGY+LNnH4mTsSylhklA2I9RgucR7/AI9yQvWwZni6dWzzs+Gc2Xg12I+RpXMfm63H8y0wy2bMMQsxbDJYnvDS5p9jonx7Le/13q4HU+dHnT8MWLqZ33k7IzinHmU21Bhcf+nA0GGsw/v6ev39Vz/q5N8uTOg4T9DW+f4bD4b4fZOGnSr149NLA1g2Xl40d+pKzdPd3mnbMWWZnGzkOHwNm9xvNZaGSRkdHtgtb6Sgn5gfwNFenWbjcwvc0Zwq5dNeDevhJkv4hyWu3pINPBNqO379ExI19ulzR+xWn1ccY/N7/Q3MGTn2+h2FecbIQBAEAQBAEAQBAEAQBAYrM0devJPO8MiiaXvcfRoA2SiW+wOafCVpzOb5DyeZp3Zn7UXUPLQfmI/p2x+y3ur+SZx/Q1sHzN2TvjVj2y8XiybB02aFhjo5APLQ8hp/v0n9lXoq1k4+zLdQvl39Da+K5hmd49RybdbniHcAO+l48OH7EFa+WPTtyZYrlKZo3PrEnMOTU+G4yXUUL+/fmadhmh6ffW/8xb9FtYF6ON5q+xgyPnXpr7l1zevQ438NshSpQshg7PYjYPUl5A2fqfJO/dYsDrJnTZfJqMb0aH8DP9abn/ZO/wDNq3Ou/wBiNbpPLO5LyjfCAIDzY+qA9QBAEAQBAEAQBAah8SqmbymA/huCriQ2XgWHdwM6Yx515+p0Pxv6rP01Y5vlb8GLMqqdSZvhxx+bjfGIadvpFqR5mma3z0udr5d++gAN/ZOoyLJkdLwTijhOjz4l4zIZnik2PxUAmnmlj2C8N01rg4nz+B/VOmuYyKqGWXUNI1zjuI5dxzglmhSrRuyU1l3Zb3W/6Owt8v36E7HgfdZsl4cmZU/BjibjHr3LH4XcTtcep27mWA/iNx/zAu6ixoJ9Xe5J24/kKnVZ1kaU+EWw43C7+SN8V8NyLkX6KjiKjZKUW5pHmVreqTyANE+w3/m+yt0mTHj3VPuVzxdpJHvDeEt4LbuZjIZeGSuKxY8mIsDBsEuJJPjwmbqPXSlIYsPpbezd48nTlvfoY7UTrXZE/aB+btk6DtfRanF63rsbG0SbE8deCSeZ7WRRtL3vPo1oGySo8vSBFsWxPhn3MfJ3GyQ9yKSNvVsEb6gPfx5A91bWq0yN9topeO2bElstdOZQeouaJTK0N0Ol3USdHZI6fHv9FfIlorJtCxFwgCAICm5hk58NxnJZKq1jp6td0jA8baSPqsmKFeRS/civHYpclfzOCfhLNjIsuwX7sFSaF1ZsfT3fAcwjyNH2O1kmIycklrSb/oUfJaMmPu5vkLslZxt+ClWrWZK1WN1fud10fhzpCT6F29BuvHuoqYx6VLewnT3oi8e5dcyWTwzrUUcVLK1JWtYB80duJ3zt37ggEj8K2TBMTSXlP9GRN7aPJeTZS1ko6NAwMF/JS1qkz4+oRwwM3LIRv5iXhzQPAT0pU7fstv7+Cebb0WdHI5GjyhmDydhlyOxVdYrWREI3gtcA9jgPB9QQRr3VKmXHOe3clNp6Y5BkciOT4fDULMdWO5DPLLN2g947fToN34H83qQUiZ9Orftomt7SRWWuT5DBnkVe+6O/JjYIZarwztmUy7Aa/Xj+Yeo14PorrDN8Gu2ynLW9+xKyF7N8fZjbmSuwXa9izFXtRMriPtGQ6DmHeyA4gaO979lWZjJtJaet/wBCW6Xk+MTfy98ZDISZOKCrRyEsT64qhzXQR+vnfV1ffevspuYnS13a+oTbKbP2c5mfh1ks1Yt161S1SdLHRbB1EQkbHVJvfWR59ND6LJjmIzqNd0/JD5OdlvJmblPL269arHY/S8eZbiYGf4kknU4dPV66+UePusfppym35eid6MVa/by3FMhkP45TyFWTGTd2KGuGGKUsPjYdsAfMNOG1LlRkU613I3udjjWUtWsdx3FYR0ZMFaF+Sme3qbDH0A9v/qO8aHsASfbbLCVVV/b+fQS+ySN4a0N3oDytYyn0gCAIAgKXmeNs5ji2Tx1INNizXdHH1u0Nn6lZMNqMip+xD8EXlGGuZOpg46oYXU8nVszdTtfJGdu19SrYrUum/dNEUt6ImPo5vjzsnVxuPhu1rNmSzVkNgR9p0nktkBG9B2/Ld+PZTVRk4unp+H9iq5LZFn4ddq8JoY3HTsfl8dKLVew7w0zdRLv2PU4f0VlnTyuqXyvt9iODU6XklW+MWaVfjs2I6JrOEJHblf0/qGPYWSfN7OO+rZ91WcqbpV/yLOWktexJo43I3uUMzmSrMqR1qpr1q/dD3kuIL3uI8D0AAG/dQ6lY+E99hJ72zNkcTascxw2UjDP01SvYjlJd8239HToe/wDKVE2liqfrolruirzXE7eWyHIi57IYchTrx1pd7LZIy47I+m9K8ZlKn8NlXG9mTIUM5yFmOpZGjFRggsxWLcosCQS9s7DYwBvy7Xk60Aomox7cvf0DVMm8dwk9XH5erkGtDbt6xKBG/e45PT8HSrktNy17JFpTSZRSYXkjOFz8UNOvY/0c1ILwsBrO16NL2kbBA9htZVkx+r6u/wASur1otf4PlKvJLGVqRV5dYaOrE2SUtD5Wvc7R0CQNEeVTnLji/rsnTTK+3x7I5PK2MizGwYt7sbYrShszXG3JI0BvV0jXS0gnZ8+fRWnJMzx3vuvsQ5bMmN43lMLJhruNbD3xWiq5av3NNma1oAkaf+NuvH1B0orLN8lX5ohS500bsPutcynqAIAgCAIAgCAIAgCAIAgCAIAgCAIAgCAIAgCAIAgCAIAgCAIAgCAIAgCAIAgCAIAgCAIAgCAIAgCAIAgCAIAgCAIAgCAIAgCAI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 name="Right Triangle 10">
            <a:extLst>
              <a:ext uri="{FF2B5EF4-FFF2-40B4-BE49-F238E27FC236}">
                <a16:creationId xmlns:a16="http://schemas.microsoft.com/office/drawing/2014/main" id="{104C36E8-A397-44E7-BF41-4401A0A0F195}"/>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12" name="Picture 11">
            <a:extLst>
              <a:ext uri="{FF2B5EF4-FFF2-40B4-BE49-F238E27FC236}">
                <a16:creationId xmlns:a16="http://schemas.microsoft.com/office/drawing/2014/main" id="{9422640B-8A65-43A5-91D8-A0B949CAC0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sp>
        <p:nvSpPr>
          <p:cNvPr id="13" name="TextBox 12">
            <a:extLst>
              <a:ext uri="{FF2B5EF4-FFF2-40B4-BE49-F238E27FC236}">
                <a16:creationId xmlns:a16="http://schemas.microsoft.com/office/drawing/2014/main" id="{858FC102-4515-8443-8E41-44676ED31560}"/>
              </a:ext>
            </a:extLst>
          </p:cNvPr>
          <p:cNvSpPr txBox="1"/>
          <p:nvPr/>
        </p:nvSpPr>
        <p:spPr>
          <a:xfrm>
            <a:off x="653987" y="559926"/>
            <a:ext cx="7218428"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Why Transit?</a:t>
            </a:r>
            <a:endParaRPr lang="en-US" sz="2800" dirty="0">
              <a:solidFill>
                <a:schemeClr val="tx2"/>
              </a:solidFill>
            </a:endParaRPr>
          </a:p>
        </p:txBody>
      </p:sp>
      <p:sp>
        <p:nvSpPr>
          <p:cNvPr id="16" name="Rectangle 15">
            <a:extLst>
              <a:ext uri="{FF2B5EF4-FFF2-40B4-BE49-F238E27FC236}">
                <a16:creationId xmlns:a16="http://schemas.microsoft.com/office/drawing/2014/main" id="{020EEEBD-67B7-8849-913C-FC3513E1DF78}"/>
              </a:ext>
            </a:extLst>
          </p:cNvPr>
          <p:cNvSpPr/>
          <p:nvPr/>
        </p:nvSpPr>
        <p:spPr>
          <a:xfrm>
            <a:off x="869887" y="1228397"/>
            <a:ext cx="5115748" cy="4401205"/>
          </a:xfrm>
          <a:prstGeom prst="rect">
            <a:avLst/>
          </a:prstGeom>
        </p:spPr>
        <p:txBody>
          <a:bodyPr wrap="square">
            <a:spAutoFit/>
          </a:bodyPr>
          <a:lstStyle/>
          <a:p>
            <a:r>
              <a:rPr lang="en-US" sz="2000" b="1" dirty="0">
                <a:solidFill>
                  <a:srgbClr val="425569"/>
                </a:solidFill>
                <a:latin typeface="Houschka Rounded Light" panose="020F0503020000020003" pitchFamily="34" charset="77"/>
              </a:rPr>
              <a:t>HIGHLY EFFECTIVE</a:t>
            </a:r>
          </a:p>
          <a:p>
            <a:r>
              <a:rPr lang="en-US" sz="2000" dirty="0">
                <a:solidFill>
                  <a:srgbClr val="425569"/>
                </a:solidFill>
                <a:latin typeface="Houschka Rounded Light" panose="020F0503020000020003" pitchFamily="34" charset="77"/>
              </a:rPr>
              <a:t>Transit provides a variety of unmissable advertising sizes and opportunities either on the interior or exterior of the buses that present ‘billboards-on-wheels’ right at consumer eye-level </a:t>
            </a:r>
          </a:p>
          <a:p>
            <a:endParaRPr lang="en-US" sz="2000" b="1" dirty="0">
              <a:solidFill>
                <a:srgbClr val="425569"/>
              </a:solidFill>
              <a:latin typeface="Houschka Rounded Light" panose="020F0503020000020003" pitchFamily="34" charset="77"/>
            </a:endParaRPr>
          </a:p>
          <a:p>
            <a:r>
              <a:rPr lang="en-US" sz="2000" b="1" dirty="0">
                <a:solidFill>
                  <a:srgbClr val="425569"/>
                </a:solidFill>
                <a:latin typeface="Houschka Rounded Light" panose="020F0503020000020003" pitchFamily="34" charset="77"/>
              </a:rPr>
              <a:t>COMPLETE COVERAGE</a:t>
            </a:r>
          </a:p>
          <a:p>
            <a:r>
              <a:rPr lang="en-US" sz="2000" dirty="0">
                <a:solidFill>
                  <a:srgbClr val="425569"/>
                </a:solidFill>
                <a:latin typeface="Houschka Rounded Light" panose="020F0503020000020003" pitchFamily="34" charset="77"/>
              </a:rPr>
              <a:t>Transit captures attention where people live, shop, work and play.  Visible in both downtown business centers and upscale suburbs, these displays provide local, regional and national advertisers a competitive advantage to other OOH formats</a:t>
            </a:r>
          </a:p>
        </p:txBody>
      </p:sp>
      <p:sp>
        <p:nvSpPr>
          <p:cNvPr id="17" name="Rectangle 16">
            <a:extLst>
              <a:ext uri="{FF2B5EF4-FFF2-40B4-BE49-F238E27FC236}">
                <a16:creationId xmlns:a16="http://schemas.microsoft.com/office/drawing/2014/main" id="{9EC49545-0246-2341-B952-E8E49D8D5D82}"/>
              </a:ext>
            </a:extLst>
          </p:cNvPr>
          <p:cNvSpPr/>
          <p:nvPr/>
        </p:nvSpPr>
        <p:spPr>
          <a:xfrm>
            <a:off x="6638167" y="1213128"/>
            <a:ext cx="4898915" cy="4401205"/>
          </a:xfrm>
          <a:prstGeom prst="rect">
            <a:avLst/>
          </a:prstGeom>
        </p:spPr>
        <p:txBody>
          <a:bodyPr wrap="square">
            <a:spAutoFit/>
          </a:bodyPr>
          <a:lstStyle/>
          <a:p>
            <a:r>
              <a:rPr lang="en-US" sz="2000" b="1" dirty="0">
                <a:solidFill>
                  <a:srgbClr val="425569"/>
                </a:solidFill>
                <a:latin typeface="Houschka Rounded Light" panose="020F0503020000020003" pitchFamily="34" charset="77"/>
              </a:rPr>
              <a:t>REACH</a:t>
            </a:r>
          </a:p>
          <a:p>
            <a:r>
              <a:rPr lang="en-US" sz="2000" dirty="0">
                <a:solidFill>
                  <a:srgbClr val="425569"/>
                </a:solidFill>
                <a:latin typeface="Houschka Rounded Light" panose="020F0503020000020003" pitchFamily="34" charset="77"/>
              </a:rPr>
              <a:t>With fragmented media sources competing for smaller and smaller audiences, transit advertising delivers some of the strongest CPM’s in advertising and reaches consumers far more effectively than other media.</a:t>
            </a:r>
          </a:p>
          <a:p>
            <a:endParaRPr lang="en-US" sz="2000" dirty="0">
              <a:solidFill>
                <a:srgbClr val="425569"/>
              </a:solidFill>
              <a:latin typeface="Houschka Rounded Light" panose="020F0503020000020003" pitchFamily="34" charset="77"/>
            </a:endParaRPr>
          </a:p>
          <a:p>
            <a:r>
              <a:rPr lang="en-US" sz="2000" b="1" dirty="0">
                <a:solidFill>
                  <a:srgbClr val="425569"/>
                </a:solidFill>
                <a:latin typeface="Houschka Rounded Light" panose="020F0503020000020003" pitchFamily="34" charset="77"/>
              </a:rPr>
              <a:t>FREQUENCY</a:t>
            </a:r>
          </a:p>
          <a:p>
            <a:r>
              <a:rPr lang="en-US" sz="2000" dirty="0">
                <a:solidFill>
                  <a:srgbClr val="425569"/>
                </a:solidFill>
                <a:latin typeface="Houschka Rounded Light" panose="020F0503020000020003" pitchFamily="34" charset="77"/>
              </a:rPr>
              <a:t>Transit advertising targets your market all day: during the drive to work, walk to lunch and bike ride before dinner. Repeated viewing creates top-of-mind awareness and brand recognition in any media campaign.  </a:t>
            </a:r>
          </a:p>
        </p:txBody>
      </p:sp>
    </p:spTree>
    <p:extLst>
      <p:ext uri="{BB962C8B-B14F-4D97-AF65-F5344CB8AC3E}">
        <p14:creationId xmlns:p14="http://schemas.microsoft.com/office/powerpoint/2010/main" val="306711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D5572B-1E3A-4C4C-AA10-E99D9C985210}"/>
              </a:ext>
            </a:extLst>
          </p:cNvPr>
          <p:cNvSpPr txBox="1"/>
          <p:nvPr/>
        </p:nvSpPr>
        <p:spPr>
          <a:xfrm>
            <a:off x="681673" y="0"/>
            <a:ext cx="6968807" cy="526426"/>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4" name="TextBox 13">
            <a:extLst>
              <a:ext uri="{FF2B5EF4-FFF2-40B4-BE49-F238E27FC236}">
                <a16:creationId xmlns:a16="http://schemas.microsoft.com/office/drawing/2014/main" id="{96FB80F5-DE6E-4D0B-84D9-F60268430F2B}"/>
              </a:ext>
            </a:extLst>
          </p:cNvPr>
          <p:cNvSpPr txBox="1"/>
          <p:nvPr/>
        </p:nvSpPr>
        <p:spPr>
          <a:xfrm>
            <a:off x="653986" y="559926"/>
            <a:ext cx="10288333"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Available Formats – Impact Media</a:t>
            </a:r>
            <a:endParaRPr lang="en-US" sz="2800" b="1" dirty="0">
              <a:solidFill>
                <a:schemeClr val="tx2"/>
              </a:solidFill>
            </a:endParaRPr>
          </a:p>
        </p:txBody>
      </p:sp>
      <p:pic>
        <p:nvPicPr>
          <p:cNvPr id="29" name="Picture 28">
            <a:extLst>
              <a:ext uri="{FF2B5EF4-FFF2-40B4-BE49-F238E27FC236}">
                <a16:creationId xmlns:a16="http://schemas.microsoft.com/office/drawing/2014/main" id="{EB3E409F-E708-E943-867F-3F5D9BE701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graphicFrame>
        <p:nvGraphicFramePr>
          <p:cNvPr id="32" name="Table 31">
            <a:extLst>
              <a:ext uri="{FF2B5EF4-FFF2-40B4-BE49-F238E27FC236}">
                <a16:creationId xmlns:a16="http://schemas.microsoft.com/office/drawing/2014/main" id="{5CB999DC-9815-7F43-A490-6F1BBD29ECB5}"/>
              </a:ext>
            </a:extLst>
          </p:cNvPr>
          <p:cNvGraphicFramePr>
            <a:graphicFrameLocks noGrp="1"/>
          </p:cNvGraphicFramePr>
          <p:nvPr>
            <p:extLst>
              <p:ext uri="{D42A27DB-BD31-4B8C-83A1-F6EECF244321}">
                <p14:modId xmlns:p14="http://schemas.microsoft.com/office/powerpoint/2010/main" val="1423836798"/>
              </p:ext>
            </p:extLst>
          </p:nvPr>
        </p:nvGraphicFramePr>
        <p:xfrm>
          <a:off x="4563121" y="3592416"/>
          <a:ext cx="3371836" cy="777240"/>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738660">
                  <a:extLst>
                    <a:ext uri="{9D8B030D-6E8A-4147-A177-3AD203B41FA5}">
                      <a16:colId xmlns:a16="http://schemas.microsoft.com/office/drawing/2014/main" val="828213943"/>
                    </a:ext>
                  </a:extLst>
                </a:gridCol>
                <a:gridCol w="801612">
                  <a:extLst>
                    <a:ext uri="{9D8B030D-6E8A-4147-A177-3AD203B41FA5}">
                      <a16:colId xmlns:a16="http://schemas.microsoft.com/office/drawing/2014/main" val="3963775784"/>
                    </a:ext>
                  </a:extLst>
                </a:gridCol>
                <a:gridCol w="923070">
                  <a:extLst>
                    <a:ext uri="{9D8B030D-6E8A-4147-A177-3AD203B41FA5}">
                      <a16:colId xmlns:a16="http://schemas.microsoft.com/office/drawing/2014/main" val="430586170"/>
                    </a:ext>
                  </a:extLst>
                </a:gridCol>
                <a:gridCol w="908494">
                  <a:extLst>
                    <a:ext uri="{9D8B030D-6E8A-4147-A177-3AD203B41FA5}">
                      <a16:colId xmlns:a16="http://schemas.microsoft.com/office/drawing/2014/main" val="3174383810"/>
                    </a:ext>
                  </a:extLst>
                </a:gridCol>
              </a:tblGrid>
              <a:tr h="289560">
                <a:tc gridSpan="4">
                  <a:txBody>
                    <a:bodyPr/>
                    <a:lstStyle/>
                    <a:p>
                      <a:r>
                        <a:rPr lang="en-US" sz="1300" dirty="0">
                          <a:solidFill>
                            <a:schemeClr val="tx1"/>
                          </a:solidFill>
                        </a:rPr>
                        <a:t>King Kongs – Driver Side Wraps</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14731344"/>
                  </a:ext>
                </a:extLst>
              </a:tr>
              <a:tr h="243840">
                <a:tc>
                  <a:txBody>
                    <a:bodyPr/>
                    <a:lstStyle/>
                    <a:p>
                      <a:r>
                        <a:rPr lang="en-US" sz="1000" dirty="0">
                          <a:solidFill>
                            <a:schemeClr val="tx1"/>
                          </a:solidFill>
                        </a:rPr>
                        <a:t># of Units</a:t>
                      </a:r>
                    </a:p>
                  </a:txBody>
                  <a:tcPr>
                    <a:solidFill>
                      <a:schemeClr val="bg1"/>
                    </a:solidFill>
                  </a:tcPr>
                </a:tc>
                <a:tc>
                  <a:txBody>
                    <a:bodyPr/>
                    <a:lstStyle/>
                    <a:p>
                      <a:pPr algn="ctr"/>
                      <a:r>
                        <a:rPr lang="en-US" sz="1000" dirty="0">
                          <a:solidFill>
                            <a:schemeClr val="tx1"/>
                          </a:solidFill>
                        </a:rPr>
                        <a:t>3 Months</a:t>
                      </a:r>
                    </a:p>
                  </a:txBody>
                  <a:tcPr>
                    <a:solidFill>
                      <a:schemeClr val="bg1"/>
                    </a:solidFill>
                  </a:tcPr>
                </a:tc>
                <a:tc>
                  <a:txBody>
                    <a:bodyPr/>
                    <a:lstStyle/>
                    <a:p>
                      <a:pPr algn="ctr"/>
                      <a:r>
                        <a:rPr lang="en-US" sz="1000" dirty="0">
                          <a:solidFill>
                            <a:schemeClr val="tx1"/>
                          </a:solidFill>
                        </a:rPr>
                        <a:t>6 Months</a:t>
                      </a:r>
                    </a:p>
                  </a:txBody>
                  <a:tcPr>
                    <a:solidFill>
                      <a:schemeClr val="bg1"/>
                    </a:solidFill>
                  </a:tcPr>
                </a:tc>
                <a:tc>
                  <a:txBody>
                    <a:bodyPr/>
                    <a:lstStyle/>
                    <a:p>
                      <a:pPr algn="ctr"/>
                      <a:r>
                        <a:rPr lang="en-US" sz="1000" dirty="0">
                          <a:solidFill>
                            <a:schemeClr val="tx1"/>
                          </a:solidFill>
                        </a:rPr>
                        <a:t>12 Months</a:t>
                      </a:r>
                    </a:p>
                  </a:txBody>
                  <a:tcPr>
                    <a:solidFill>
                      <a:schemeClr val="bg1"/>
                    </a:solidFill>
                  </a:tcPr>
                </a:tc>
                <a:extLst>
                  <a:ext uri="{0D108BD9-81ED-4DB2-BD59-A6C34878D82A}">
                    <a16:rowId xmlns:a16="http://schemas.microsoft.com/office/drawing/2014/main" val="2349721120"/>
                  </a:ext>
                </a:extLst>
              </a:tr>
              <a:tr h="243840">
                <a:tc>
                  <a:txBody>
                    <a:bodyPr/>
                    <a:lstStyle/>
                    <a:p>
                      <a:r>
                        <a:rPr lang="en-US" sz="1000" dirty="0">
                          <a:solidFill>
                            <a:schemeClr val="tx1"/>
                          </a:solidFill>
                        </a:rPr>
                        <a:t>1</a:t>
                      </a:r>
                    </a:p>
                  </a:txBody>
                  <a:tcPr>
                    <a:solidFill>
                      <a:schemeClr val="bg1"/>
                    </a:solidFill>
                  </a:tcPr>
                </a:tc>
                <a:tc>
                  <a:txBody>
                    <a:bodyPr/>
                    <a:lstStyle/>
                    <a:p>
                      <a:pPr algn="ctr"/>
                      <a:r>
                        <a:rPr lang="en-US" sz="1000" dirty="0">
                          <a:solidFill>
                            <a:schemeClr val="tx1"/>
                          </a:solidFill>
                        </a:rPr>
                        <a:t>$825</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$770</a:t>
                      </a:r>
                    </a:p>
                  </a:txBody>
                  <a:tcPr>
                    <a:solidFill>
                      <a:schemeClr val="bg1"/>
                    </a:solidFill>
                  </a:tcPr>
                </a:tc>
                <a:tc>
                  <a:txBody>
                    <a:bodyPr/>
                    <a:lstStyle/>
                    <a:p>
                      <a:pPr algn="ctr"/>
                      <a:r>
                        <a:rPr lang="en-US" sz="1000" dirty="0">
                          <a:solidFill>
                            <a:schemeClr val="tx1"/>
                          </a:solidFill>
                        </a:rPr>
                        <a:t>$715</a:t>
                      </a:r>
                    </a:p>
                  </a:txBody>
                  <a:tcPr>
                    <a:solidFill>
                      <a:schemeClr val="bg1"/>
                    </a:solidFill>
                  </a:tcPr>
                </a:tc>
                <a:extLst>
                  <a:ext uri="{0D108BD9-81ED-4DB2-BD59-A6C34878D82A}">
                    <a16:rowId xmlns:a16="http://schemas.microsoft.com/office/drawing/2014/main" val="2983833972"/>
                  </a:ext>
                </a:extLst>
              </a:tr>
            </a:tbl>
          </a:graphicData>
        </a:graphic>
      </p:graphicFrame>
      <p:pic>
        <p:nvPicPr>
          <p:cNvPr id="34" name="Picture 33">
            <a:extLst>
              <a:ext uri="{FF2B5EF4-FFF2-40B4-BE49-F238E27FC236}">
                <a16:creationId xmlns:a16="http://schemas.microsoft.com/office/drawing/2014/main" id="{B60FD3C0-2EF2-2344-9AF3-749D9061C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9796" y="4883519"/>
            <a:ext cx="3388231" cy="955989"/>
          </a:xfrm>
          <a:prstGeom prst="rect">
            <a:avLst/>
          </a:prstGeom>
        </p:spPr>
      </p:pic>
      <p:sp>
        <p:nvSpPr>
          <p:cNvPr id="21" name="Right Triangle 20">
            <a:extLst>
              <a:ext uri="{FF2B5EF4-FFF2-40B4-BE49-F238E27FC236}">
                <a16:creationId xmlns:a16="http://schemas.microsoft.com/office/drawing/2014/main" id="{BB4C73C9-EE7B-435A-9602-1D7BB60A3EDB}"/>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22" name="Picture 21">
            <a:extLst>
              <a:ext uri="{FF2B5EF4-FFF2-40B4-BE49-F238E27FC236}">
                <a16:creationId xmlns:a16="http://schemas.microsoft.com/office/drawing/2014/main" id="{4292B288-BA57-4A3D-B4EE-0C7FE9DAA8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81518" y="6228244"/>
            <a:ext cx="1968132" cy="393235"/>
          </a:xfrm>
          <a:prstGeom prst="rect">
            <a:avLst/>
          </a:prstGeom>
        </p:spPr>
      </p:pic>
      <p:sp>
        <p:nvSpPr>
          <p:cNvPr id="41" name="TextBox 40">
            <a:extLst>
              <a:ext uri="{FF2B5EF4-FFF2-40B4-BE49-F238E27FC236}">
                <a16:creationId xmlns:a16="http://schemas.microsoft.com/office/drawing/2014/main" id="{E8811604-48B5-A049-B8A9-C926F309917D}"/>
              </a:ext>
            </a:extLst>
          </p:cNvPr>
          <p:cNvSpPr txBox="1"/>
          <p:nvPr/>
        </p:nvSpPr>
        <p:spPr>
          <a:xfrm>
            <a:off x="5458325" y="4398765"/>
            <a:ext cx="1581428" cy="230832"/>
          </a:xfrm>
          <a:prstGeom prst="rect">
            <a:avLst/>
          </a:prstGeom>
          <a:noFill/>
        </p:spPr>
        <p:txBody>
          <a:bodyPr wrap="square" rtlCol="0">
            <a:spAutoFit/>
          </a:bodyPr>
          <a:lstStyle/>
          <a:p>
            <a:r>
              <a:rPr lang="en-US" sz="900" i="1" dirty="0"/>
              <a:t>Production: $1,300 per wrap</a:t>
            </a:r>
          </a:p>
        </p:txBody>
      </p:sp>
      <p:sp>
        <p:nvSpPr>
          <p:cNvPr id="43" name="TextBox 42">
            <a:extLst>
              <a:ext uri="{FF2B5EF4-FFF2-40B4-BE49-F238E27FC236}">
                <a16:creationId xmlns:a16="http://schemas.microsoft.com/office/drawing/2014/main" id="{51F31CEE-61E8-D941-9136-27B84E1F9AE1}"/>
              </a:ext>
            </a:extLst>
          </p:cNvPr>
          <p:cNvSpPr txBox="1"/>
          <p:nvPr/>
        </p:nvSpPr>
        <p:spPr>
          <a:xfrm>
            <a:off x="578152" y="913195"/>
            <a:ext cx="5094365" cy="369332"/>
          </a:xfrm>
          <a:prstGeom prst="rect">
            <a:avLst/>
          </a:prstGeom>
          <a:noFill/>
        </p:spPr>
        <p:txBody>
          <a:bodyPr wrap="square" rtlCol="0">
            <a:spAutoFit/>
          </a:bodyPr>
          <a:lstStyle/>
          <a:p>
            <a:r>
              <a:rPr lang="en-US" sz="900" i="1" dirty="0"/>
              <a:t>*Cost below are per month</a:t>
            </a:r>
          </a:p>
          <a:p>
            <a:r>
              <a:rPr lang="en-US" sz="900" i="1" dirty="0"/>
              <a:t>**Pricing efficiencies are available for larger buys. Please reach out to your rep for more information</a:t>
            </a:r>
          </a:p>
        </p:txBody>
      </p:sp>
      <p:graphicFrame>
        <p:nvGraphicFramePr>
          <p:cNvPr id="28" name="Table 27">
            <a:extLst>
              <a:ext uri="{FF2B5EF4-FFF2-40B4-BE49-F238E27FC236}">
                <a16:creationId xmlns:a16="http://schemas.microsoft.com/office/drawing/2014/main" id="{DEC57255-8D15-9949-BC07-5177C83522D9}"/>
              </a:ext>
            </a:extLst>
          </p:cNvPr>
          <p:cNvGraphicFramePr>
            <a:graphicFrameLocks noGrp="1"/>
          </p:cNvGraphicFramePr>
          <p:nvPr>
            <p:extLst>
              <p:ext uri="{D42A27DB-BD31-4B8C-83A1-F6EECF244321}">
                <p14:modId xmlns:p14="http://schemas.microsoft.com/office/powerpoint/2010/main" val="3456022793"/>
              </p:ext>
            </p:extLst>
          </p:nvPr>
        </p:nvGraphicFramePr>
        <p:xfrm>
          <a:off x="8427385" y="3592416"/>
          <a:ext cx="3326114" cy="777240"/>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728644">
                  <a:extLst>
                    <a:ext uri="{9D8B030D-6E8A-4147-A177-3AD203B41FA5}">
                      <a16:colId xmlns:a16="http://schemas.microsoft.com/office/drawing/2014/main" val="828213943"/>
                    </a:ext>
                  </a:extLst>
                </a:gridCol>
                <a:gridCol w="790743">
                  <a:extLst>
                    <a:ext uri="{9D8B030D-6E8A-4147-A177-3AD203B41FA5}">
                      <a16:colId xmlns:a16="http://schemas.microsoft.com/office/drawing/2014/main" val="3963775784"/>
                    </a:ext>
                  </a:extLst>
                </a:gridCol>
                <a:gridCol w="910552">
                  <a:extLst>
                    <a:ext uri="{9D8B030D-6E8A-4147-A177-3AD203B41FA5}">
                      <a16:colId xmlns:a16="http://schemas.microsoft.com/office/drawing/2014/main" val="430586170"/>
                    </a:ext>
                  </a:extLst>
                </a:gridCol>
                <a:gridCol w="896175">
                  <a:extLst>
                    <a:ext uri="{9D8B030D-6E8A-4147-A177-3AD203B41FA5}">
                      <a16:colId xmlns:a16="http://schemas.microsoft.com/office/drawing/2014/main" val="3174383810"/>
                    </a:ext>
                  </a:extLst>
                </a:gridCol>
              </a:tblGrid>
              <a:tr h="289560">
                <a:tc gridSpan="4">
                  <a:txBody>
                    <a:bodyPr/>
                    <a:lstStyle/>
                    <a:p>
                      <a:r>
                        <a:rPr lang="en-US" sz="1300" dirty="0">
                          <a:solidFill>
                            <a:schemeClr val="tx1"/>
                          </a:solidFill>
                        </a:rPr>
                        <a:t>Queen Kongs – Passenger Side Wraps</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14731344"/>
                  </a:ext>
                </a:extLst>
              </a:tr>
              <a:tr h="243840">
                <a:tc>
                  <a:txBody>
                    <a:bodyPr/>
                    <a:lstStyle/>
                    <a:p>
                      <a:r>
                        <a:rPr lang="en-US" sz="1000" dirty="0">
                          <a:solidFill>
                            <a:schemeClr val="tx1"/>
                          </a:solidFill>
                        </a:rPr>
                        <a:t># of Units</a:t>
                      </a:r>
                    </a:p>
                  </a:txBody>
                  <a:tcPr>
                    <a:solidFill>
                      <a:schemeClr val="bg1"/>
                    </a:solidFill>
                  </a:tcPr>
                </a:tc>
                <a:tc>
                  <a:txBody>
                    <a:bodyPr/>
                    <a:lstStyle/>
                    <a:p>
                      <a:pPr algn="ctr"/>
                      <a:r>
                        <a:rPr lang="en-US" sz="1000" dirty="0">
                          <a:solidFill>
                            <a:schemeClr val="tx1"/>
                          </a:solidFill>
                        </a:rPr>
                        <a:t>3 Months</a:t>
                      </a:r>
                    </a:p>
                  </a:txBody>
                  <a:tcPr>
                    <a:solidFill>
                      <a:schemeClr val="bg1"/>
                    </a:solidFill>
                  </a:tcPr>
                </a:tc>
                <a:tc>
                  <a:txBody>
                    <a:bodyPr/>
                    <a:lstStyle/>
                    <a:p>
                      <a:pPr algn="ctr"/>
                      <a:r>
                        <a:rPr lang="en-US" sz="1000" dirty="0">
                          <a:solidFill>
                            <a:schemeClr val="tx1"/>
                          </a:solidFill>
                        </a:rPr>
                        <a:t>6 Months</a:t>
                      </a:r>
                    </a:p>
                  </a:txBody>
                  <a:tcPr>
                    <a:solidFill>
                      <a:schemeClr val="bg1"/>
                    </a:solidFill>
                  </a:tcPr>
                </a:tc>
                <a:tc>
                  <a:txBody>
                    <a:bodyPr/>
                    <a:lstStyle/>
                    <a:p>
                      <a:pPr algn="ctr"/>
                      <a:r>
                        <a:rPr lang="en-US" sz="1000" dirty="0">
                          <a:solidFill>
                            <a:schemeClr val="tx1"/>
                          </a:solidFill>
                        </a:rPr>
                        <a:t>12 Months</a:t>
                      </a:r>
                    </a:p>
                  </a:txBody>
                  <a:tcPr>
                    <a:solidFill>
                      <a:schemeClr val="bg1"/>
                    </a:solidFill>
                  </a:tcPr>
                </a:tc>
                <a:extLst>
                  <a:ext uri="{0D108BD9-81ED-4DB2-BD59-A6C34878D82A}">
                    <a16:rowId xmlns:a16="http://schemas.microsoft.com/office/drawing/2014/main" val="2349721120"/>
                  </a:ext>
                </a:extLst>
              </a:tr>
              <a:tr h="243840">
                <a:tc>
                  <a:txBody>
                    <a:bodyPr/>
                    <a:lstStyle/>
                    <a:p>
                      <a:r>
                        <a:rPr lang="en-US" sz="1000" dirty="0">
                          <a:solidFill>
                            <a:schemeClr val="tx1"/>
                          </a:solidFill>
                        </a:rPr>
                        <a:t>1</a:t>
                      </a:r>
                    </a:p>
                  </a:txBody>
                  <a:tcPr>
                    <a:solidFill>
                      <a:schemeClr val="bg1"/>
                    </a:solidFill>
                  </a:tcPr>
                </a:tc>
                <a:tc>
                  <a:txBody>
                    <a:bodyPr/>
                    <a:lstStyle/>
                    <a:p>
                      <a:pPr algn="ctr"/>
                      <a:r>
                        <a:rPr lang="en-US" sz="1000" dirty="0">
                          <a:solidFill>
                            <a:schemeClr val="tx1"/>
                          </a:solidFill>
                        </a:rPr>
                        <a:t>$550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$495</a:t>
                      </a:r>
                    </a:p>
                  </a:txBody>
                  <a:tcPr>
                    <a:solidFill>
                      <a:schemeClr val="bg1"/>
                    </a:solidFill>
                  </a:tcPr>
                </a:tc>
                <a:tc>
                  <a:txBody>
                    <a:bodyPr/>
                    <a:lstStyle/>
                    <a:p>
                      <a:pPr algn="ctr"/>
                      <a:r>
                        <a:rPr lang="en-US" sz="1000" dirty="0">
                          <a:solidFill>
                            <a:schemeClr val="tx1"/>
                          </a:solidFill>
                        </a:rPr>
                        <a:t>$440</a:t>
                      </a:r>
                    </a:p>
                  </a:txBody>
                  <a:tcPr>
                    <a:solidFill>
                      <a:schemeClr val="bg1"/>
                    </a:solidFill>
                  </a:tcPr>
                </a:tc>
                <a:extLst>
                  <a:ext uri="{0D108BD9-81ED-4DB2-BD59-A6C34878D82A}">
                    <a16:rowId xmlns:a16="http://schemas.microsoft.com/office/drawing/2014/main" val="2983833972"/>
                  </a:ext>
                </a:extLst>
              </a:tr>
            </a:tbl>
          </a:graphicData>
        </a:graphic>
      </p:graphicFrame>
      <p:sp>
        <p:nvSpPr>
          <p:cNvPr id="36" name="TextBox 35">
            <a:extLst>
              <a:ext uri="{FF2B5EF4-FFF2-40B4-BE49-F238E27FC236}">
                <a16:creationId xmlns:a16="http://schemas.microsoft.com/office/drawing/2014/main" id="{A3C9D53D-ADED-0C4C-BFCF-7FD4BFADA01B}"/>
              </a:ext>
            </a:extLst>
          </p:cNvPr>
          <p:cNvSpPr txBox="1"/>
          <p:nvPr/>
        </p:nvSpPr>
        <p:spPr>
          <a:xfrm>
            <a:off x="9299728" y="4405436"/>
            <a:ext cx="1581429" cy="230832"/>
          </a:xfrm>
          <a:prstGeom prst="rect">
            <a:avLst/>
          </a:prstGeom>
          <a:noFill/>
        </p:spPr>
        <p:txBody>
          <a:bodyPr wrap="square" rtlCol="0">
            <a:spAutoFit/>
          </a:bodyPr>
          <a:lstStyle/>
          <a:p>
            <a:r>
              <a:rPr lang="en-US" sz="900" i="1" dirty="0"/>
              <a:t>Production: $925 per wrap</a:t>
            </a:r>
          </a:p>
        </p:txBody>
      </p:sp>
      <p:pic>
        <p:nvPicPr>
          <p:cNvPr id="37" name="Picture 36">
            <a:extLst>
              <a:ext uri="{FF2B5EF4-FFF2-40B4-BE49-F238E27FC236}">
                <a16:creationId xmlns:a16="http://schemas.microsoft.com/office/drawing/2014/main" id="{266F9F68-A414-A449-BEB7-611FC18B6D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55439" y="4883519"/>
            <a:ext cx="3452157" cy="973685"/>
          </a:xfrm>
          <a:prstGeom prst="rect">
            <a:avLst/>
          </a:prstGeom>
        </p:spPr>
      </p:pic>
      <p:pic>
        <p:nvPicPr>
          <p:cNvPr id="44" name="Picture 43">
            <a:extLst>
              <a:ext uri="{FF2B5EF4-FFF2-40B4-BE49-F238E27FC236}">
                <a16:creationId xmlns:a16="http://schemas.microsoft.com/office/drawing/2014/main" id="{86BAE93B-3017-AB45-B0D9-2624D383DD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6601" y="4883519"/>
            <a:ext cx="3388231" cy="955989"/>
          </a:xfrm>
          <a:prstGeom prst="rect">
            <a:avLst/>
          </a:prstGeom>
        </p:spPr>
      </p:pic>
      <p:graphicFrame>
        <p:nvGraphicFramePr>
          <p:cNvPr id="45" name="Table 44">
            <a:extLst>
              <a:ext uri="{FF2B5EF4-FFF2-40B4-BE49-F238E27FC236}">
                <a16:creationId xmlns:a16="http://schemas.microsoft.com/office/drawing/2014/main" id="{0FE4D21A-9A63-1C41-AAE3-BB1F69095203}"/>
              </a:ext>
            </a:extLst>
          </p:cNvPr>
          <p:cNvGraphicFramePr>
            <a:graphicFrameLocks noGrp="1"/>
          </p:cNvGraphicFramePr>
          <p:nvPr>
            <p:extLst>
              <p:ext uri="{D42A27DB-BD31-4B8C-83A1-F6EECF244321}">
                <p14:modId xmlns:p14="http://schemas.microsoft.com/office/powerpoint/2010/main" val="2980460030"/>
              </p:ext>
            </p:extLst>
          </p:nvPr>
        </p:nvGraphicFramePr>
        <p:xfrm>
          <a:off x="589137" y="3592416"/>
          <a:ext cx="3388231" cy="777240"/>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722173">
                  <a:extLst>
                    <a:ext uri="{9D8B030D-6E8A-4147-A177-3AD203B41FA5}">
                      <a16:colId xmlns:a16="http://schemas.microsoft.com/office/drawing/2014/main" val="828213943"/>
                    </a:ext>
                  </a:extLst>
                </a:gridCol>
                <a:gridCol w="811503">
                  <a:extLst>
                    <a:ext uri="{9D8B030D-6E8A-4147-A177-3AD203B41FA5}">
                      <a16:colId xmlns:a16="http://schemas.microsoft.com/office/drawing/2014/main" val="3963775784"/>
                    </a:ext>
                  </a:extLst>
                </a:gridCol>
                <a:gridCol w="966076">
                  <a:extLst>
                    <a:ext uri="{9D8B030D-6E8A-4147-A177-3AD203B41FA5}">
                      <a16:colId xmlns:a16="http://schemas.microsoft.com/office/drawing/2014/main" val="3018068697"/>
                    </a:ext>
                  </a:extLst>
                </a:gridCol>
                <a:gridCol w="888479">
                  <a:extLst>
                    <a:ext uri="{9D8B030D-6E8A-4147-A177-3AD203B41FA5}">
                      <a16:colId xmlns:a16="http://schemas.microsoft.com/office/drawing/2014/main" val="1382897672"/>
                    </a:ext>
                  </a:extLst>
                </a:gridCol>
              </a:tblGrid>
              <a:tr h="265657">
                <a:tc gridSpan="4">
                  <a:txBody>
                    <a:bodyPr/>
                    <a:lstStyle/>
                    <a:p>
                      <a:r>
                        <a:rPr lang="en-US" sz="1300" dirty="0">
                          <a:solidFill>
                            <a:schemeClr val="tx1"/>
                          </a:solidFill>
                        </a:rPr>
                        <a:t>Full Bus Wraps – Own The Entire Bus!</a:t>
                      </a:r>
                    </a:p>
                  </a:txBody>
                  <a:tcPr>
                    <a:solidFill>
                      <a:schemeClr val="bg1"/>
                    </a:solidFill>
                  </a:tcPr>
                </a:tc>
                <a:tc hMerge="1">
                  <a:txBody>
                    <a:bodyPr/>
                    <a:lstStyle/>
                    <a:p>
                      <a:endParaRPr lang="en-US" dirty="0"/>
                    </a:p>
                  </a:txBody>
                  <a:tcPr/>
                </a:tc>
                <a:tc hMerge="1">
                  <a:txBody>
                    <a:bodyPr/>
                    <a:lstStyle/>
                    <a:p>
                      <a:endParaRPr lang="en-US" sz="1200" dirty="0">
                        <a:solidFill>
                          <a:schemeClr val="tx1"/>
                        </a:solidFill>
                      </a:endParaRPr>
                    </a:p>
                  </a:txBody>
                  <a:tcPr/>
                </a:tc>
                <a:tc hMerge="1">
                  <a:txBody>
                    <a:bodyPr/>
                    <a:lstStyle/>
                    <a:p>
                      <a:endParaRPr lang="en-US" sz="1200" dirty="0">
                        <a:solidFill>
                          <a:schemeClr val="tx1"/>
                        </a:solidFill>
                      </a:endParaRPr>
                    </a:p>
                  </a:txBody>
                  <a:tcPr/>
                </a:tc>
                <a:extLst>
                  <a:ext uri="{0D108BD9-81ED-4DB2-BD59-A6C34878D82A}">
                    <a16:rowId xmlns:a16="http://schemas.microsoft.com/office/drawing/2014/main" val="2314731344"/>
                  </a:ext>
                </a:extLst>
              </a:tr>
              <a:tr h="237035">
                <a:tc>
                  <a:txBody>
                    <a:bodyPr/>
                    <a:lstStyle/>
                    <a:p>
                      <a:r>
                        <a:rPr lang="en-US" sz="1000" dirty="0">
                          <a:solidFill>
                            <a:schemeClr val="tx1"/>
                          </a:solidFill>
                        </a:rPr>
                        <a:t># of Units</a:t>
                      </a:r>
                    </a:p>
                  </a:txBody>
                  <a:tcPr>
                    <a:solidFill>
                      <a:schemeClr val="bg1"/>
                    </a:solidFill>
                  </a:tcPr>
                </a:tc>
                <a:tc>
                  <a:txBody>
                    <a:bodyPr/>
                    <a:lstStyle/>
                    <a:p>
                      <a:pPr algn="ctr"/>
                      <a:r>
                        <a:rPr lang="en-US" sz="1000" dirty="0">
                          <a:solidFill>
                            <a:schemeClr val="tx1"/>
                          </a:solidFill>
                        </a:rPr>
                        <a:t>1 Year</a:t>
                      </a:r>
                    </a:p>
                  </a:txBody>
                  <a:tcPr>
                    <a:solidFill>
                      <a:schemeClr val="bg1"/>
                    </a:solidFill>
                  </a:tcPr>
                </a:tc>
                <a:tc>
                  <a:txBody>
                    <a:bodyPr/>
                    <a:lstStyle/>
                    <a:p>
                      <a:pPr algn="ctr"/>
                      <a:r>
                        <a:rPr lang="en-US" sz="1000" dirty="0">
                          <a:solidFill>
                            <a:schemeClr val="tx1"/>
                          </a:solidFill>
                        </a:rPr>
                        <a:t>2 Years</a:t>
                      </a:r>
                    </a:p>
                  </a:txBody>
                  <a:tcPr>
                    <a:solidFill>
                      <a:schemeClr val="bg1"/>
                    </a:solidFill>
                  </a:tcPr>
                </a:tc>
                <a:tc>
                  <a:txBody>
                    <a:bodyPr/>
                    <a:lstStyle/>
                    <a:p>
                      <a:pPr algn="ctr"/>
                      <a:r>
                        <a:rPr lang="en-US" sz="1000" dirty="0">
                          <a:solidFill>
                            <a:schemeClr val="tx1"/>
                          </a:solidFill>
                        </a:rPr>
                        <a:t>3 Years</a:t>
                      </a:r>
                    </a:p>
                  </a:txBody>
                  <a:tcPr>
                    <a:solidFill>
                      <a:schemeClr val="bg1"/>
                    </a:solidFill>
                  </a:tcPr>
                </a:tc>
                <a:extLst>
                  <a:ext uri="{0D108BD9-81ED-4DB2-BD59-A6C34878D82A}">
                    <a16:rowId xmlns:a16="http://schemas.microsoft.com/office/drawing/2014/main" val="2349721120"/>
                  </a:ext>
                </a:extLst>
              </a:tr>
              <a:tr h="219966">
                <a:tc>
                  <a:txBody>
                    <a:bodyPr/>
                    <a:lstStyle/>
                    <a:p>
                      <a:r>
                        <a:rPr lang="en-US" sz="1000" dirty="0">
                          <a:solidFill>
                            <a:schemeClr val="tx1"/>
                          </a:solidFill>
                        </a:rPr>
                        <a:t>1</a:t>
                      </a:r>
                    </a:p>
                  </a:txBody>
                  <a:tcPr>
                    <a:solidFill>
                      <a:schemeClr val="bg1"/>
                    </a:solidFill>
                  </a:tcPr>
                </a:tc>
                <a:tc>
                  <a:txBody>
                    <a:bodyPr/>
                    <a:lstStyle/>
                    <a:p>
                      <a:pPr algn="ctr"/>
                      <a:r>
                        <a:rPr lang="en-US" sz="1000" dirty="0">
                          <a:solidFill>
                            <a:schemeClr val="tx1"/>
                          </a:solidFill>
                        </a:rPr>
                        <a:t>$1,925</a:t>
                      </a:r>
                    </a:p>
                  </a:txBody>
                  <a:tcPr>
                    <a:solidFill>
                      <a:schemeClr val="bg1"/>
                    </a:solidFill>
                  </a:tcPr>
                </a:tc>
                <a:tc>
                  <a:txBody>
                    <a:bodyPr/>
                    <a:lstStyle/>
                    <a:p>
                      <a:pPr algn="ctr"/>
                      <a:r>
                        <a:rPr lang="en-US" sz="1000" dirty="0">
                          <a:solidFill>
                            <a:schemeClr val="tx1"/>
                          </a:solidFill>
                        </a:rPr>
                        <a:t>$1,650</a:t>
                      </a:r>
                    </a:p>
                  </a:txBody>
                  <a:tcPr>
                    <a:solidFill>
                      <a:schemeClr val="bg1"/>
                    </a:solidFill>
                  </a:tcPr>
                </a:tc>
                <a:tc>
                  <a:txBody>
                    <a:bodyPr/>
                    <a:lstStyle/>
                    <a:p>
                      <a:pPr algn="ctr"/>
                      <a:r>
                        <a:rPr lang="en-US" sz="1000" dirty="0">
                          <a:solidFill>
                            <a:schemeClr val="tx1"/>
                          </a:solidFill>
                        </a:rPr>
                        <a:t>$1,375</a:t>
                      </a:r>
                    </a:p>
                  </a:txBody>
                  <a:tcPr>
                    <a:solidFill>
                      <a:schemeClr val="bg1"/>
                    </a:solidFill>
                  </a:tcPr>
                </a:tc>
                <a:extLst>
                  <a:ext uri="{0D108BD9-81ED-4DB2-BD59-A6C34878D82A}">
                    <a16:rowId xmlns:a16="http://schemas.microsoft.com/office/drawing/2014/main" val="476492582"/>
                  </a:ext>
                </a:extLst>
              </a:tr>
            </a:tbl>
          </a:graphicData>
        </a:graphic>
      </p:graphicFrame>
      <p:sp>
        <p:nvSpPr>
          <p:cNvPr id="46" name="TextBox 45">
            <a:extLst>
              <a:ext uri="{FF2B5EF4-FFF2-40B4-BE49-F238E27FC236}">
                <a16:creationId xmlns:a16="http://schemas.microsoft.com/office/drawing/2014/main" id="{72703057-BF20-0A4C-95A0-FECC61606C8C}"/>
              </a:ext>
            </a:extLst>
          </p:cNvPr>
          <p:cNvSpPr txBox="1"/>
          <p:nvPr/>
        </p:nvSpPr>
        <p:spPr>
          <a:xfrm>
            <a:off x="738061" y="4402301"/>
            <a:ext cx="3090383" cy="230832"/>
          </a:xfrm>
          <a:prstGeom prst="rect">
            <a:avLst/>
          </a:prstGeom>
          <a:noFill/>
        </p:spPr>
        <p:txBody>
          <a:bodyPr wrap="square" rtlCol="0">
            <a:spAutoFit/>
          </a:bodyPr>
          <a:lstStyle/>
          <a:p>
            <a:r>
              <a:rPr lang="en-US" sz="900" i="1" dirty="0"/>
              <a:t>Production of $7,200 included for contracts 3 years or more</a:t>
            </a:r>
          </a:p>
        </p:txBody>
      </p:sp>
      <p:pic>
        <p:nvPicPr>
          <p:cNvPr id="6" name="Picture 5" descr="A group of people standing in front of a truck&#10;&#10;Description automatically generated">
            <a:extLst>
              <a:ext uri="{FF2B5EF4-FFF2-40B4-BE49-F238E27FC236}">
                <a16:creationId xmlns:a16="http://schemas.microsoft.com/office/drawing/2014/main" id="{72BC18F7-8FAD-6A4F-8D14-16DDD024C40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8061" y="1513682"/>
            <a:ext cx="3203159" cy="1927515"/>
          </a:xfrm>
          <a:prstGeom prst="rect">
            <a:avLst/>
          </a:prstGeom>
        </p:spPr>
      </p:pic>
      <p:pic>
        <p:nvPicPr>
          <p:cNvPr id="3" name="Picture 2" descr="A bus on the street&#10;&#10;Description automatically generated with low confidence">
            <a:extLst>
              <a:ext uri="{FF2B5EF4-FFF2-40B4-BE49-F238E27FC236}">
                <a16:creationId xmlns:a16="http://schemas.microsoft.com/office/drawing/2014/main" id="{955261DA-275D-7D49-8C9B-ACBC6BACB0A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31798" y="1512703"/>
            <a:ext cx="3203159" cy="1927705"/>
          </a:xfrm>
          <a:prstGeom prst="rect">
            <a:avLst/>
          </a:prstGeom>
        </p:spPr>
      </p:pic>
      <p:pic>
        <p:nvPicPr>
          <p:cNvPr id="5" name="Picture 4">
            <a:extLst>
              <a:ext uri="{FF2B5EF4-FFF2-40B4-BE49-F238E27FC236}">
                <a16:creationId xmlns:a16="http://schemas.microsoft.com/office/drawing/2014/main" id="{4EA4C440-6EB0-AF42-BB1C-9F122909D3A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958453" y="1512703"/>
            <a:ext cx="2565946" cy="1924460"/>
          </a:xfrm>
          <a:prstGeom prst="rect">
            <a:avLst/>
          </a:prstGeom>
        </p:spPr>
      </p:pic>
    </p:spTree>
    <p:extLst>
      <p:ext uri="{BB962C8B-B14F-4D97-AF65-F5344CB8AC3E}">
        <p14:creationId xmlns:p14="http://schemas.microsoft.com/office/powerpoint/2010/main" val="304228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418A2C7-6BBF-784E-B476-0C286B3EA8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9966" y="4690447"/>
            <a:ext cx="1080317" cy="1270453"/>
          </a:xfrm>
          <a:prstGeom prst="rect">
            <a:avLst/>
          </a:prstGeom>
        </p:spPr>
      </p:pic>
      <p:sp>
        <p:nvSpPr>
          <p:cNvPr id="9" name="TextBox 8">
            <a:extLst>
              <a:ext uri="{FF2B5EF4-FFF2-40B4-BE49-F238E27FC236}">
                <a16:creationId xmlns:a16="http://schemas.microsoft.com/office/drawing/2014/main" id="{CCD5572B-1E3A-4C4C-AA10-E99D9C985210}"/>
              </a:ext>
            </a:extLst>
          </p:cNvPr>
          <p:cNvSpPr txBox="1"/>
          <p:nvPr/>
        </p:nvSpPr>
        <p:spPr>
          <a:xfrm>
            <a:off x="681673" y="0"/>
            <a:ext cx="6968807" cy="526426"/>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4" name="TextBox 13">
            <a:extLst>
              <a:ext uri="{FF2B5EF4-FFF2-40B4-BE49-F238E27FC236}">
                <a16:creationId xmlns:a16="http://schemas.microsoft.com/office/drawing/2014/main" id="{96FB80F5-DE6E-4D0B-84D9-F60268430F2B}"/>
              </a:ext>
            </a:extLst>
          </p:cNvPr>
          <p:cNvSpPr txBox="1"/>
          <p:nvPr/>
        </p:nvSpPr>
        <p:spPr>
          <a:xfrm>
            <a:off x="653986" y="559926"/>
            <a:ext cx="10288333"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Available Formats – Frequency Media</a:t>
            </a:r>
            <a:endParaRPr lang="en-US" sz="2800" b="1" dirty="0">
              <a:solidFill>
                <a:schemeClr val="tx2"/>
              </a:solidFill>
            </a:endParaRPr>
          </a:p>
        </p:txBody>
      </p:sp>
      <p:sp>
        <p:nvSpPr>
          <p:cNvPr id="21" name="Right Triangle 20">
            <a:extLst>
              <a:ext uri="{FF2B5EF4-FFF2-40B4-BE49-F238E27FC236}">
                <a16:creationId xmlns:a16="http://schemas.microsoft.com/office/drawing/2014/main" id="{BB4C73C9-EE7B-435A-9602-1D7BB60A3EDB}"/>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22" name="Picture 21">
            <a:extLst>
              <a:ext uri="{FF2B5EF4-FFF2-40B4-BE49-F238E27FC236}">
                <a16:creationId xmlns:a16="http://schemas.microsoft.com/office/drawing/2014/main" id="{4292B288-BA57-4A3D-B4EE-0C7FE9DAA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29" name="Picture 28">
            <a:extLst>
              <a:ext uri="{FF2B5EF4-FFF2-40B4-BE49-F238E27FC236}">
                <a16:creationId xmlns:a16="http://schemas.microsoft.com/office/drawing/2014/main" id="{EB3E409F-E708-E943-867F-3F5D9BE701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graphicFrame>
        <p:nvGraphicFramePr>
          <p:cNvPr id="20" name="Table 19">
            <a:extLst>
              <a:ext uri="{FF2B5EF4-FFF2-40B4-BE49-F238E27FC236}">
                <a16:creationId xmlns:a16="http://schemas.microsoft.com/office/drawing/2014/main" id="{682F5299-B5C0-0D4D-A953-705CA93F657D}"/>
              </a:ext>
            </a:extLst>
          </p:cNvPr>
          <p:cNvGraphicFramePr>
            <a:graphicFrameLocks noGrp="1"/>
          </p:cNvGraphicFramePr>
          <p:nvPr>
            <p:extLst>
              <p:ext uri="{D42A27DB-BD31-4B8C-83A1-F6EECF244321}">
                <p14:modId xmlns:p14="http://schemas.microsoft.com/office/powerpoint/2010/main" val="3092700570"/>
              </p:ext>
            </p:extLst>
          </p:nvPr>
        </p:nvGraphicFramePr>
        <p:xfrm>
          <a:off x="4648680" y="3565387"/>
          <a:ext cx="3337307" cy="777240"/>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744732">
                  <a:extLst>
                    <a:ext uri="{9D8B030D-6E8A-4147-A177-3AD203B41FA5}">
                      <a16:colId xmlns:a16="http://schemas.microsoft.com/office/drawing/2014/main" val="828213943"/>
                    </a:ext>
                  </a:extLst>
                </a:gridCol>
                <a:gridCol w="773680">
                  <a:extLst>
                    <a:ext uri="{9D8B030D-6E8A-4147-A177-3AD203B41FA5}">
                      <a16:colId xmlns:a16="http://schemas.microsoft.com/office/drawing/2014/main" val="3963775784"/>
                    </a:ext>
                  </a:extLst>
                </a:gridCol>
                <a:gridCol w="915028">
                  <a:extLst>
                    <a:ext uri="{9D8B030D-6E8A-4147-A177-3AD203B41FA5}">
                      <a16:colId xmlns:a16="http://schemas.microsoft.com/office/drawing/2014/main" val="430586170"/>
                    </a:ext>
                  </a:extLst>
                </a:gridCol>
                <a:gridCol w="903867">
                  <a:extLst>
                    <a:ext uri="{9D8B030D-6E8A-4147-A177-3AD203B41FA5}">
                      <a16:colId xmlns:a16="http://schemas.microsoft.com/office/drawing/2014/main" val="3174383810"/>
                    </a:ext>
                  </a:extLst>
                </a:gridCol>
              </a:tblGrid>
              <a:tr h="252265">
                <a:tc gridSpan="4">
                  <a:txBody>
                    <a:bodyPr/>
                    <a:lstStyle/>
                    <a:p>
                      <a:r>
                        <a:rPr lang="en-US" sz="1300" dirty="0">
                          <a:solidFill>
                            <a:schemeClr val="tx1"/>
                          </a:solidFill>
                        </a:rPr>
                        <a:t>Queen Panels – Ads On Passenger Side Of Bus</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14731344"/>
                  </a:ext>
                </a:extLst>
              </a:tr>
              <a:tr h="212434">
                <a:tc>
                  <a:txBody>
                    <a:bodyPr/>
                    <a:lstStyle/>
                    <a:p>
                      <a:r>
                        <a:rPr lang="en-US" sz="1000" dirty="0">
                          <a:solidFill>
                            <a:schemeClr val="tx1"/>
                          </a:solidFill>
                        </a:rPr>
                        <a:t># of Units</a:t>
                      </a:r>
                    </a:p>
                  </a:txBody>
                  <a:tcPr>
                    <a:solidFill>
                      <a:schemeClr val="bg1"/>
                    </a:solidFill>
                  </a:tcPr>
                </a:tc>
                <a:tc>
                  <a:txBody>
                    <a:bodyPr/>
                    <a:lstStyle/>
                    <a:p>
                      <a:pPr algn="ctr"/>
                      <a:r>
                        <a:rPr lang="en-US" sz="1000" dirty="0">
                          <a:solidFill>
                            <a:schemeClr val="tx1"/>
                          </a:solidFill>
                        </a:rPr>
                        <a:t>1 Month</a:t>
                      </a:r>
                    </a:p>
                  </a:txBody>
                  <a:tcPr>
                    <a:solidFill>
                      <a:schemeClr val="bg1"/>
                    </a:solidFill>
                  </a:tcPr>
                </a:tc>
                <a:tc>
                  <a:txBody>
                    <a:bodyPr/>
                    <a:lstStyle/>
                    <a:p>
                      <a:pPr algn="ctr"/>
                      <a:r>
                        <a:rPr lang="en-US" sz="1000" dirty="0">
                          <a:solidFill>
                            <a:schemeClr val="tx1"/>
                          </a:solidFill>
                        </a:rPr>
                        <a:t>6 Months</a:t>
                      </a:r>
                    </a:p>
                  </a:txBody>
                  <a:tcPr>
                    <a:solidFill>
                      <a:schemeClr val="bg1"/>
                    </a:solidFill>
                  </a:tcPr>
                </a:tc>
                <a:tc>
                  <a:txBody>
                    <a:bodyPr/>
                    <a:lstStyle/>
                    <a:p>
                      <a:pPr algn="ctr"/>
                      <a:r>
                        <a:rPr lang="en-US" sz="1000" dirty="0">
                          <a:solidFill>
                            <a:schemeClr val="tx1"/>
                          </a:solidFill>
                        </a:rPr>
                        <a:t>1 Year</a:t>
                      </a:r>
                    </a:p>
                  </a:txBody>
                  <a:tcPr>
                    <a:solidFill>
                      <a:schemeClr val="bg1"/>
                    </a:solidFill>
                  </a:tcPr>
                </a:tc>
                <a:extLst>
                  <a:ext uri="{0D108BD9-81ED-4DB2-BD59-A6C34878D82A}">
                    <a16:rowId xmlns:a16="http://schemas.microsoft.com/office/drawing/2014/main" val="2349721120"/>
                  </a:ext>
                </a:extLst>
              </a:tr>
              <a:tr h="212434">
                <a:tc>
                  <a:txBody>
                    <a:bodyPr/>
                    <a:lstStyle/>
                    <a:p>
                      <a:r>
                        <a:rPr lang="en-US" sz="1000" dirty="0">
                          <a:solidFill>
                            <a:schemeClr val="tx1"/>
                          </a:solidFill>
                        </a:rPr>
                        <a:t>1</a:t>
                      </a:r>
                    </a:p>
                  </a:txBody>
                  <a:tcPr>
                    <a:solidFill>
                      <a:schemeClr val="bg1"/>
                    </a:solidFill>
                  </a:tcPr>
                </a:tc>
                <a:tc>
                  <a:txBody>
                    <a:bodyPr/>
                    <a:lstStyle/>
                    <a:p>
                      <a:pPr algn="ctr"/>
                      <a:r>
                        <a:rPr lang="en-US" sz="1000" dirty="0">
                          <a:solidFill>
                            <a:schemeClr val="tx1"/>
                          </a:solidFill>
                        </a:rPr>
                        <a:t>$330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$300</a:t>
                      </a:r>
                    </a:p>
                  </a:txBody>
                  <a:tcPr>
                    <a:solidFill>
                      <a:schemeClr val="bg1"/>
                    </a:solidFill>
                  </a:tcPr>
                </a:tc>
                <a:tc>
                  <a:txBody>
                    <a:bodyPr/>
                    <a:lstStyle/>
                    <a:p>
                      <a:pPr algn="ctr"/>
                      <a:r>
                        <a:rPr lang="en-US" sz="1000" dirty="0">
                          <a:solidFill>
                            <a:schemeClr val="tx1"/>
                          </a:solidFill>
                        </a:rPr>
                        <a:t>$275</a:t>
                      </a:r>
                    </a:p>
                  </a:txBody>
                  <a:tcPr>
                    <a:solidFill>
                      <a:schemeClr val="bg1"/>
                    </a:solidFill>
                  </a:tcPr>
                </a:tc>
                <a:extLst>
                  <a:ext uri="{0D108BD9-81ED-4DB2-BD59-A6C34878D82A}">
                    <a16:rowId xmlns:a16="http://schemas.microsoft.com/office/drawing/2014/main" val="2983833972"/>
                  </a:ext>
                </a:extLst>
              </a:tr>
            </a:tbl>
          </a:graphicData>
        </a:graphic>
      </p:graphicFrame>
      <p:graphicFrame>
        <p:nvGraphicFramePr>
          <p:cNvPr id="30" name="Table 29">
            <a:extLst>
              <a:ext uri="{FF2B5EF4-FFF2-40B4-BE49-F238E27FC236}">
                <a16:creationId xmlns:a16="http://schemas.microsoft.com/office/drawing/2014/main" id="{AD686146-E977-C248-B631-F9F07A60E1B9}"/>
              </a:ext>
            </a:extLst>
          </p:cNvPr>
          <p:cNvGraphicFramePr>
            <a:graphicFrameLocks noGrp="1"/>
          </p:cNvGraphicFramePr>
          <p:nvPr>
            <p:extLst>
              <p:ext uri="{D42A27DB-BD31-4B8C-83A1-F6EECF244321}">
                <p14:modId xmlns:p14="http://schemas.microsoft.com/office/powerpoint/2010/main" val="3875321729"/>
              </p:ext>
            </p:extLst>
          </p:nvPr>
        </p:nvGraphicFramePr>
        <p:xfrm>
          <a:off x="8475226" y="3565387"/>
          <a:ext cx="3369797" cy="777240"/>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751982">
                  <a:extLst>
                    <a:ext uri="{9D8B030D-6E8A-4147-A177-3AD203B41FA5}">
                      <a16:colId xmlns:a16="http://schemas.microsoft.com/office/drawing/2014/main" val="828213943"/>
                    </a:ext>
                  </a:extLst>
                </a:gridCol>
                <a:gridCol w="781212">
                  <a:extLst>
                    <a:ext uri="{9D8B030D-6E8A-4147-A177-3AD203B41FA5}">
                      <a16:colId xmlns:a16="http://schemas.microsoft.com/office/drawing/2014/main" val="3963775784"/>
                    </a:ext>
                  </a:extLst>
                </a:gridCol>
                <a:gridCol w="923936">
                  <a:extLst>
                    <a:ext uri="{9D8B030D-6E8A-4147-A177-3AD203B41FA5}">
                      <a16:colId xmlns:a16="http://schemas.microsoft.com/office/drawing/2014/main" val="430586170"/>
                    </a:ext>
                  </a:extLst>
                </a:gridCol>
                <a:gridCol w="912667">
                  <a:extLst>
                    <a:ext uri="{9D8B030D-6E8A-4147-A177-3AD203B41FA5}">
                      <a16:colId xmlns:a16="http://schemas.microsoft.com/office/drawing/2014/main" val="3174383810"/>
                    </a:ext>
                  </a:extLst>
                </a:gridCol>
              </a:tblGrid>
              <a:tr h="252265">
                <a:tc gridSpan="4">
                  <a:txBody>
                    <a:bodyPr/>
                    <a:lstStyle/>
                    <a:p>
                      <a:r>
                        <a:rPr lang="en-US" sz="1300" dirty="0">
                          <a:solidFill>
                            <a:schemeClr val="tx1"/>
                          </a:solidFill>
                        </a:rPr>
                        <a:t>Tail Panels – Ad On The Back of Bus</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14731344"/>
                  </a:ext>
                </a:extLst>
              </a:tr>
              <a:tr h="215358">
                <a:tc>
                  <a:txBody>
                    <a:bodyPr/>
                    <a:lstStyle/>
                    <a:p>
                      <a:r>
                        <a:rPr lang="en-US" sz="1000" dirty="0">
                          <a:solidFill>
                            <a:schemeClr val="tx1"/>
                          </a:solidFill>
                        </a:rPr>
                        <a:t># of Units</a:t>
                      </a:r>
                    </a:p>
                  </a:txBody>
                  <a:tcPr>
                    <a:solidFill>
                      <a:schemeClr val="bg1"/>
                    </a:solidFill>
                  </a:tcPr>
                </a:tc>
                <a:tc>
                  <a:txBody>
                    <a:bodyPr/>
                    <a:lstStyle/>
                    <a:p>
                      <a:pPr algn="ctr"/>
                      <a:r>
                        <a:rPr lang="en-US" sz="1000" dirty="0">
                          <a:solidFill>
                            <a:schemeClr val="tx1"/>
                          </a:solidFill>
                        </a:rPr>
                        <a:t>1 Month</a:t>
                      </a:r>
                    </a:p>
                  </a:txBody>
                  <a:tcPr>
                    <a:solidFill>
                      <a:schemeClr val="bg1"/>
                    </a:solidFill>
                  </a:tcPr>
                </a:tc>
                <a:tc>
                  <a:txBody>
                    <a:bodyPr/>
                    <a:lstStyle/>
                    <a:p>
                      <a:pPr algn="ctr"/>
                      <a:r>
                        <a:rPr lang="en-US" sz="1000" dirty="0">
                          <a:solidFill>
                            <a:schemeClr val="tx1"/>
                          </a:solidFill>
                        </a:rPr>
                        <a:t>6 Months</a:t>
                      </a:r>
                    </a:p>
                  </a:txBody>
                  <a:tcPr>
                    <a:solidFill>
                      <a:schemeClr val="bg1"/>
                    </a:solidFill>
                  </a:tcPr>
                </a:tc>
                <a:tc>
                  <a:txBody>
                    <a:bodyPr/>
                    <a:lstStyle/>
                    <a:p>
                      <a:pPr algn="ctr"/>
                      <a:r>
                        <a:rPr lang="en-US" sz="1000" dirty="0">
                          <a:solidFill>
                            <a:schemeClr val="tx1"/>
                          </a:solidFill>
                        </a:rPr>
                        <a:t>1 Year</a:t>
                      </a:r>
                    </a:p>
                  </a:txBody>
                  <a:tcPr>
                    <a:solidFill>
                      <a:schemeClr val="bg1"/>
                    </a:solidFill>
                  </a:tcPr>
                </a:tc>
                <a:extLst>
                  <a:ext uri="{0D108BD9-81ED-4DB2-BD59-A6C34878D82A}">
                    <a16:rowId xmlns:a16="http://schemas.microsoft.com/office/drawing/2014/main" val="2349721120"/>
                  </a:ext>
                </a:extLst>
              </a:tr>
              <a:tr h="215358">
                <a:tc>
                  <a:txBody>
                    <a:bodyPr/>
                    <a:lstStyle/>
                    <a:p>
                      <a:r>
                        <a:rPr lang="en-US" sz="1000" dirty="0">
                          <a:solidFill>
                            <a:schemeClr val="tx1"/>
                          </a:solidFill>
                        </a:rPr>
                        <a:t>1</a:t>
                      </a:r>
                    </a:p>
                  </a:txBody>
                  <a:tcPr>
                    <a:solidFill>
                      <a:schemeClr val="bg1"/>
                    </a:solidFill>
                  </a:tcPr>
                </a:tc>
                <a:tc>
                  <a:txBody>
                    <a:bodyPr/>
                    <a:lstStyle/>
                    <a:p>
                      <a:pPr algn="ctr"/>
                      <a:r>
                        <a:rPr lang="en-US" sz="1000" dirty="0">
                          <a:solidFill>
                            <a:schemeClr val="tx1"/>
                          </a:solidFill>
                        </a:rPr>
                        <a:t>$250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$235</a:t>
                      </a:r>
                    </a:p>
                  </a:txBody>
                  <a:tcPr>
                    <a:solidFill>
                      <a:schemeClr val="bg1"/>
                    </a:solidFill>
                  </a:tcPr>
                </a:tc>
                <a:tc>
                  <a:txBody>
                    <a:bodyPr/>
                    <a:lstStyle/>
                    <a:p>
                      <a:pPr algn="ctr"/>
                      <a:r>
                        <a:rPr lang="en-US" sz="1000" dirty="0">
                          <a:solidFill>
                            <a:schemeClr val="tx1"/>
                          </a:solidFill>
                        </a:rPr>
                        <a:t>$220</a:t>
                      </a:r>
                    </a:p>
                  </a:txBody>
                  <a:tcPr>
                    <a:solidFill>
                      <a:schemeClr val="bg1"/>
                    </a:solidFill>
                  </a:tcPr>
                </a:tc>
                <a:extLst>
                  <a:ext uri="{0D108BD9-81ED-4DB2-BD59-A6C34878D82A}">
                    <a16:rowId xmlns:a16="http://schemas.microsoft.com/office/drawing/2014/main" val="2983833972"/>
                  </a:ext>
                </a:extLst>
              </a:tr>
            </a:tbl>
          </a:graphicData>
        </a:graphic>
      </p:graphicFrame>
      <p:pic>
        <p:nvPicPr>
          <p:cNvPr id="31" name="Picture 30">
            <a:extLst>
              <a:ext uri="{FF2B5EF4-FFF2-40B4-BE49-F238E27FC236}">
                <a16:creationId xmlns:a16="http://schemas.microsoft.com/office/drawing/2014/main" id="{34D47192-9200-F04D-A72B-3A4E3E4B1D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1255" y="4799357"/>
            <a:ext cx="3452157" cy="974025"/>
          </a:xfrm>
          <a:prstGeom prst="rect">
            <a:avLst/>
          </a:prstGeom>
        </p:spPr>
      </p:pic>
      <p:sp>
        <p:nvSpPr>
          <p:cNvPr id="33" name="TextBox 32">
            <a:extLst>
              <a:ext uri="{FF2B5EF4-FFF2-40B4-BE49-F238E27FC236}">
                <a16:creationId xmlns:a16="http://schemas.microsoft.com/office/drawing/2014/main" id="{7AF7E5BC-84DB-5E48-8C9F-216345E0F912}"/>
              </a:ext>
            </a:extLst>
          </p:cNvPr>
          <p:cNvSpPr txBox="1"/>
          <p:nvPr/>
        </p:nvSpPr>
        <p:spPr>
          <a:xfrm>
            <a:off x="9419538" y="4380425"/>
            <a:ext cx="1481172" cy="230832"/>
          </a:xfrm>
          <a:prstGeom prst="rect">
            <a:avLst/>
          </a:prstGeom>
          <a:noFill/>
        </p:spPr>
        <p:txBody>
          <a:bodyPr wrap="square" rtlCol="0">
            <a:spAutoFit/>
          </a:bodyPr>
          <a:lstStyle/>
          <a:p>
            <a:r>
              <a:rPr lang="en-US" sz="900" i="1" dirty="0"/>
              <a:t>Production: $200 per panel</a:t>
            </a:r>
          </a:p>
        </p:txBody>
      </p:sp>
      <p:sp>
        <p:nvSpPr>
          <p:cNvPr id="34" name="TextBox 33">
            <a:extLst>
              <a:ext uri="{FF2B5EF4-FFF2-40B4-BE49-F238E27FC236}">
                <a16:creationId xmlns:a16="http://schemas.microsoft.com/office/drawing/2014/main" id="{FB800A52-4485-6A4A-9C33-B53FA1288559}"/>
              </a:ext>
            </a:extLst>
          </p:cNvPr>
          <p:cNvSpPr txBox="1"/>
          <p:nvPr/>
        </p:nvSpPr>
        <p:spPr>
          <a:xfrm>
            <a:off x="5576747" y="4380425"/>
            <a:ext cx="1481172" cy="230832"/>
          </a:xfrm>
          <a:prstGeom prst="rect">
            <a:avLst/>
          </a:prstGeom>
          <a:noFill/>
        </p:spPr>
        <p:txBody>
          <a:bodyPr wrap="square" rtlCol="0">
            <a:spAutoFit/>
          </a:bodyPr>
          <a:lstStyle/>
          <a:p>
            <a:r>
              <a:rPr lang="en-US" sz="900" i="1" dirty="0"/>
              <a:t>Production: $250 per panel</a:t>
            </a:r>
          </a:p>
        </p:txBody>
      </p:sp>
      <p:graphicFrame>
        <p:nvGraphicFramePr>
          <p:cNvPr id="25" name="Table 24">
            <a:extLst>
              <a:ext uri="{FF2B5EF4-FFF2-40B4-BE49-F238E27FC236}">
                <a16:creationId xmlns:a16="http://schemas.microsoft.com/office/drawing/2014/main" id="{4CF254BF-85CA-3343-98B8-4DF2D6C492B6}"/>
              </a:ext>
            </a:extLst>
          </p:cNvPr>
          <p:cNvGraphicFramePr>
            <a:graphicFrameLocks noGrp="1"/>
          </p:cNvGraphicFramePr>
          <p:nvPr>
            <p:extLst>
              <p:ext uri="{D42A27DB-BD31-4B8C-83A1-F6EECF244321}">
                <p14:modId xmlns:p14="http://schemas.microsoft.com/office/powerpoint/2010/main" val="50491948"/>
              </p:ext>
            </p:extLst>
          </p:nvPr>
        </p:nvGraphicFramePr>
        <p:xfrm>
          <a:off x="663183" y="3565387"/>
          <a:ext cx="3369837" cy="777240"/>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753017">
                  <a:extLst>
                    <a:ext uri="{9D8B030D-6E8A-4147-A177-3AD203B41FA5}">
                      <a16:colId xmlns:a16="http://schemas.microsoft.com/office/drawing/2014/main" val="828213943"/>
                    </a:ext>
                  </a:extLst>
                </a:gridCol>
                <a:gridCol w="783324">
                  <a:extLst>
                    <a:ext uri="{9D8B030D-6E8A-4147-A177-3AD203B41FA5}">
                      <a16:colId xmlns:a16="http://schemas.microsoft.com/office/drawing/2014/main" val="3963775784"/>
                    </a:ext>
                  </a:extLst>
                </a:gridCol>
                <a:gridCol w="921052">
                  <a:extLst>
                    <a:ext uri="{9D8B030D-6E8A-4147-A177-3AD203B41FA5}">
                      <a16:colId xmlns:a16="http://schemas.microsoft.com/office/drawing/2014/main" val="430586170"/>
                    </a:ext>
                  </a:extLst>
                </a:gridCol>
                <a:gridCol w="912444">
                  <a:extLst>
                    <a:ext uri="{9D8B030D-6E8A-4147-A177-3AD203B41FA5}">
                      <a16:colId xmlns:a16="http://schemas.microsoft.com/office/drawing/2014/main" val="3174383810"/>
                    </a:ext>
                  </a:extLst>
                </a:gridCol>
              </a:tblGrid>
              <a:tr h="289560">
                <a:tc gridSpan="4">
                  <a:txBody>
                    <a:bodyPr/>
                    <a:lstStyle/>
                    <a:p>
                      <a:r>
                        <a:rPr lang="en-US" sz="1300" dirty="0">
                          <a:solidFill>
                            <a:schemeClr val="tx1"/>
                          </a:solidFill>
                        </a:rPr>
                        <a:t>King Panels – Ads On Driver Side Of Bus</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14731344"/>
                  </a:ext>
                </a:extLst>
              </a:tr>
              <a:tr h="243840">
                <a:tc>
                  <a:txBody>
                    <a:bodyPr/>
                    <a:lstStyle/>
                    <a:p>
                      <a:r>
                        <a:rPr lang="en-US" sz="1000" dirty="0">
                          <a:solidFill>
                            <a:schemeClr val="tx1"/>
                          </a:solidFill>
                        </a:rPr>
                        <a:t># of Units</a:t>
                      </a:r>
                    </a:p>
                  </a:txBody>
                  <a:tcPr>
                    <a:solidFill>
                      <a:schemeClr val="bg1"/>
                    </a:solidFill>
                  </a:tcPr>
                </a:tc>
                <a:tc>
                  <a:txBody>
                    <a:bodyPr/>
                    <a:lstStyle/>
                    <a:p>
                      <a:pPr algn="ctr"/>
                      <a:r>
                        <a:rPr lang="en-US" sz="1000" dirty="0">
                          <a:solidFill>
                            <a:schemeClr val="tx1"/>
                          </a:solidFill>
                        </a:rPr>
                        <a:t>1 Month</a:t>
                      </a:r>
                    </a:p>
                  </a:txBody>
                  <a:tcPr>
                    <a:solidFill>
                      <a:schemeClr val="bg1"/>
                    </a:solidFill>
                  </a:tcPr>
                </a:tc>
                <a:tc>
                  <a:txBody>
                    <a:bodyPr/>
                    <a:lstStyle/>
                    <a:p>
                      <a:pPr algn="ctr"/>
                      <a:r>
                        <a:rPr lang="en-US" sz="1000" dirty="0">
                          <a:solidFill>
                            <a:schemeClr val="tx1"/>
                          </a:solidFill>
                        </a:rPr>
                        <a:t>6 Months</a:t>
                      </a:r>
                    </a:p>
                  </a:txBody>
                  <a:tcPr>
                    <a:solidFill>
                      <a:schemeClr val="bg1"/>
                    </a:solidFill>
                  </a:tcPr>
                </a:tc>
                <a:tc>
                  <a:txBody>
                    <a:bodyPr/>
                    <a:lstStyle/>
                    <a:p>
                      <a:pPr algn="ctr"/>
                      <a:r>
                        <a:rPr lang="en-US" sz="1000" dirty="0">
                          <a:solidFill>
                            <a:schemeClr val="tx1"/>
                          </a:solidFill>
                        </a:rPr>
                        <a:t>1 Year</a:t>
                      </a:r>
                    </a:p>
                  </a:txBody>
                  <a:tcPr>
                    <a:solidFill>
                      <a:schemeClr val="bg1"/>
                    </a:solidFill>
                  </a:tcPr>
                </a:tc>
                <a:extLst>
                  <a:ext uri="{0D108BD9-81ED-4DB2-BD59-A6C34878D82A}">
                    <a16:rowId xmlns:a16="http://schemas.microsoft.com/office/drawing/2014/main" val="2349721120"/>
                  </a:ext>
                </a:extLst>
              </a:tr>
              <a:tr h="243840">
                <a:tc>
                  <a:txBody>
                    <a:bodyPr/>
                    <a:lstStyle/>
                    <a:p>
                      <a:r>
                        <a:rPr lang="en-US" sz="1000" dirty="0">
                          <a:solidFill>
                            <a:schemeClr val="tx1"/>
                          </a:solidFill>
                        </a:rPr>
                        <a:t>1</a:t>
                      </a:r>
                    </a:p>
                  </a:txBody>
                  <a:tcPr>
                    <a:solidFill>
                      <a:schemeClr val="bg1"/>
                    </a:solidFill>
                  </a:tcPr>
                </a:tc>
                <a:tc>
                  <a:txBody>
                    <a:bodyPr/>
                    <a:lstStyle/>
                    <a:p>
                      <a:pPr algn="ctr"/>
                      <a:r>
                        <a:rPr lang="en-US" sz="1000" dirty="0">
                          <a:solidFill>
                            <a:schemeClr val="tx1"/>
                          </a:solidFill>
                        </a:rPr>
                        <a:t>$440</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$415</a:t>
                      </a:r>
                    </a:p>
                  </a:txBody>
                  <a:tcPr>
                    <a:solidFill>
                      <a:schemeClr val="bg1"/>
                    </a:solidFill>
                  </a:tcPr>
                </a:tc>
                <a:tc>
                  <a:txBody>
                    <a:bodyPr/>
                    <a:lstStyle/>
                    <a:p>
                      <a:pPr algn="ctr"/>
                      <a:r>
                        <a:rPr lang="en-US" sz="1000" dirty="0">
                          <a:solidFill>
                            <a:schemeClr val="tx1"/>
                          </a:solidFill>
                        </a:rPr>
                        <a:t>$385</a:t>
                      </a:r>
                    </a:p>
                  </a:txBody>
                  <a:tcPr>
                    <a:solidFill>
                      <a:schemeClr val="bg1"/>
                    </a:solidFill>
                  </a:tcPr>
                </a:tc>
                <a:extLst>
                  <a:ext uri="{0D108BD9-81ED-4DB2-BD59-A6C34878D82A}">
                    <a16:rowId xmlns:a16="http://schemas.microsoft.com/office/drawing/2014/main" val="2983833972"/>
                  </a:ext>
                </a:extLst>
              </a:tr>
            </a:tbl>
          </a:graphicData>
        </a:graphic>
      </p:graphicFrame>
      <p:pic>
        <p:nvPicPr>
          <p:cNvPr id="26" name="Picture 25">
            <a:extLst>
              <a:ext uri="{FF2B5EF4-FFF2-40B4-BE49-F238E27FC236}">
                <a16:creationId xmlns:a16="http://schemas.microsoft.com/office/drawing/2014/main" id="{A941BA32-0C5B-8C45-A992-815BBF6DBC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3986" y="4844160"/>
            <a:ext cx="3388231" cy="955989"/>
          </a:xfrm>
          <a:prstGeom prst="rect">
            <a:avLst/>
          </a:prstGeom>
        </p:spPr>
      </p:pic>
      <p:sp>
        <p:nvSpPr>
          <p:cNvPr id="27" name="TextBox 26">
            <a:extLst>
              <a:ext uri="{FF2B5EF4-FFF2-40B4-BE49-F238E27FC236}">
                <a16:creationId xmlns:a16="http://schemas.microsoft.com/office/drawing/2014/main" id="{932EFA5A-EA87-F140-B9D8-A9F7011CB7C3}"/>
              </a:ext>
            </a:extLst>
          </p:cNvPr>
          <p:cNvSpPr txBox="1"/>
          <p:nvPr/>
        </p:nvSpPr>
        <p:spPr>
          <a:xfrm>
            <a:off x="1531068" y="4380425"/>
            <a:ext cx="1634066" cy="230832"/>
          </a:xfrm>
          <a:prstGeom prst="rect">
            <a:avLst/>
          </a:prstGeom>
          <a:noFill/>
        </p:spPr>
        <p:txBody>
          <a:bodyPr wrap="square" rtlCol="0">
            <a:spAutoFit/>
          </a:bodyPr>
          <a:lstStyle/>
          <a:p>
            <a:r>
              <a:rPr lang="en-US" sz="900" i="1" dirty="0"/>
              <a:t>Production: $325 per panel</a:t>
            </a:r>
          </a:p>
        </p:txBody>
      </p:sp>
      <p:sp>
        <p:nvSpPr>
          <p:cNvPr id="28" name="TextBox 27">
            <a:extLst>
              <a:ext uri="{FF2B5EF4-FFF2-40B4-BE49-F238E27FC236}">
                <a16:creationId xmlns:a16="http://schemas.microsoft.com/office/drawing/2014/main" id="{89E844B4-FE8B-AF40-8B9D-A22A63C58A3A}"/>
              </a:ext>
            </a:extLst>
          </p:cNvPr>
          <p:cNvSpPr txBox="1"/>
          <p:nvPr/>
        </p:nvSpPr>
        <p:spPr>
          <a:xfrm>
            <a:off x="578152" y="913195"/>
            <a:ext cx="5094365" cy="369332"/>
          </a:xfrm>
          <a:prstGeom prst="rect">
            <a:avLst/>
          </a:prstGeom>
          <a:noFill/>
        </p:spPr>
        <p:txBody>
          <a:bodyPr wrap="square" rtlCol="0">
            <a:spAutoFit/>
          </a:bodyPr>
          <a:lstStyle/>
          <a:p>
            <a:r>
              <a:rPr lang="en-US" sz="900" i="1" dirty="0"/>
              <a:t>*Cost below are per month</a:t>
            </a:r>
          </a:p>
          <a:p>
            <a:r>
              <a:rPr lang="en-US" sz="900" i="1" dirty="0"/>
              <a:t>**Pricing efficiencies are available for larger buys. Please reach out to your rep for more information</a:t>
            </a:r>
          </a:p>
        </p:txBody>
      </p:sp>
      <p:pic>
        <p:nvPicPr>
          <p:cNvPr id="3" name="Picture 2" descr="A bus on the street&#10;&#10;Description automatically generated with medium confidence">
            <a:extLst>
              <a:ext uri="{FF2B5EF4-FFF2-40B4-BE49-F238E27FC236}">
                <a16:creationId xmlns:a16="http://schemas.microsoft.com/office/drawing/2014/main" id="{6D4625EB-ECB1-E440-8AFB-6DD33687766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709558" y="1500666"/>
            <a:ext cx="2743920" cy="1884462"/>
          </a:xfrm>
          <a:prstGeom prst="rect">
            <a:avLst/>
          </a:prstGeom>
        </p:spPr>
      </p:pic>
      <p:pic>
        <p:nvPicPr>
          <p:cNvPr id="6" name="Picture 5" descr="A bus parked on the side of the road&#10;&#10;Description automatically generated with medium confidence">
            <a:extLst>
              <a:ext uri="{FF2B5EF4-FFF2-40B4-BE49-F238E27FC236}">
                <a16:creationId xmlns:a16="http://schemas.microsoft.com/office/drawing/2014/main" id="{BF76B91A-1E11-4843-9D0A-76B87B3E4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03986" y="1500666"/>
            <a:ext cx="2826694" cy="1884462"/>
          </a:xfrm>
          <a:prstGeom prst="rect">
            <a:avLst/>
          </a:prstGeom>
        </p:spPr>
      </p:pic>
      <p:pic>
        <p:nvPicPr>
          <p:cNvPr id="8" name="Picture 7" descr="A picture containing text, road, bus, outdoor&#10;&#10;Description automatically generated">
            <a:extLst>
              <a:ext uri="{FF2B5EF4-FFF2-40B4-BE49-F238E27FC236}">
                <a16:creationId xmlns:a16="http://schemas.microsoft.com/office/drawing/2014/main" id="{58776318-909F-9D49-938B-B9FE330C8F6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4939" y="1500666"/>
            <a:ext cx="3143195" cy="1884462"/>
          </a:xfrm>
          <a:prstGeom prst="rect">
            <a:avLst/>
          </a:prstGeom>
        </p:spPr>
      </p:pic>
    </p:spTree>
    <p:extLst>
      <p:ext uri="{BB962C8B-B14F-4D97-AF65-F5344CB8AC3E}">
        <p14:creationId xmlns:p14="http://schemas.microsoft.com/office/powerpoint/2010/main" val="235626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D5572B-1E3A-4C4C-AA10-E99D9C985210}"/>
              </a:ext>
            </a:extLst>
          </p:cNvPr>
          <p:cNvSpPr txBox="1"/>
          <p:nvPr/>
        </p:nvSpPr>
        <p:spPr>
          <a:xfrm>
            <a:off x="681673" y="0"/>
            <a:ext cx="6968807" cy="526426"/>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4" name="TextBox 13">
            <a:extLst>
              <a:ext uri="{FF2B5EF4-FFF2-40B4-BE49-F238E27FC236}">
                <a16:creationId xmlns:a16="http://schemas.microsoft.com/office/drawing/2014/main" id="{96FB80F5-DE6E-4D0B-84D9-F60268430F2B}"/>
              </a:ext>
            </a:extLst>
          </p:cNvPr>
          <p:cNvSpPr txBox="1"/>
          <p:nvPr/>
        </p:nvSpPr>
        <p:spPr>
          <a:xfrm>
            <a:off x="653986" y="559926"/>
            <a:ext cx="10288333"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Available Formats – Interior Signage</a:t>
            </a:r>
            <a:endParaRPr lang="en-US" sz="2800" b="1" dirty="0">
              <a:solidFill>
                <a:schemeClr val="tx2"/>
              </a:solidFill>
            </a:endParaRPr>
          </a:p>
        </p:txBody>
      </p:sp>
      <p:sp>
        <p:nvSpPr>
          <p:cNvPr id="21" name="Right Triangle 20">
            <a:extLst>
              <a:ext uri="{FF2B5EF4-FFF2-40B4-BE49-F238E27FC236}">
                <a16:creationId xmlns:a16="http://schemas.microsoft.com/office/drawing/2014/main" id="{BB4C73C9-EE7B-435A-9602-1D7BB60A3EDB}"/>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22" name="Picture 21">
            <a:extLst>
              <a:ext uri="{FF2B5EF4-FFF2-40B4-BE49-F238E27FC236}">
                <a16:creationId xmlns:a16="http://schemas.microsoft.com/office/drawing/2014/main" id="{4292B288-BA57-4A3D-B4EE-0C7FE9DAA8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29" name="Picture 28">
            <a:extLst>
              <a:ext uri="{FF2B5EF4-FFF2-40B4-BE49-F238E27FC236}">
                <a16:creationId xmlns:a16="http://schemas.microsoft.com/office/drawing/2014/main" id="{EB3E409F-E708-E943-867F-3F5D9BE70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graphicFrame>
        <p:nvGraphicFramePr>
          <p:cNvPr id="23" name="Table 22">
            <a:extLst>
              <a:ext uri="{FF2B5EF4-FFF2-40B4-BE49-F238E27FC236}">
                <a16:creationId xmlns:a16="http://schemas.microsoft.com/office/drawing/2014/main" id="{0638E79A-FA65-D440-A868-3371608D7672}"/>
              </a:ext>
            </a:extLst>
          </p:cNvPr>
          <p:cNvGraphicFramePr>
            <a:graphicFrameLocks noGrp="1"/>
          </p:cNvGraphicFramePr>
          <p:nvPr/>
        </p:nvGraphicFramePr>
        <p:xfrm>
          <a:off x="4409670" y="3724398"/>
          <a:ext cx="3564753" cy="912465"/>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795487">
                  <a:extLst>
                    <a:ext uri="{9D8B030D-6E8A-4147-A177-3AD203B41FA5}">
                      <a16:colId xmlns:a16="http://schemas.microsoft.com/office/drawing/2014/main" val="828213943"/>
                    </a:ext>
                  </a:extLst>
                </a:gridCol>
                <a:gridCol w="826409">
                  <a:extLst>
                    <a:ext uri="{9D8B030D-6E8A-4147-A177-3AD203B41FA5}">
                      <a16:colId xmlns:a16="http://schemas.microsoft.com/office/drawing/2014/main" val="3963775784"/>
                    </a:ext>
                  </a:extLst>
                </a:gridCol>
                <a:gridCol w="977389">
                  <a:extLst>
                    <a:ext uri="{9D8B030D-6E8A-4147-A177-3AD203B41FA5}">
                      <a16:colId xmlns:a16="http://schemas.microsoft.com/office/drawing/2014/main" val="430586170"/>
                    </a:ext>
                  </a:extLst>
                </a:gridCol>
                <a:gridCol w="965468">
                  <a:extLst>
                    <a:ext uri="{9D8B030D-6E8A-4147-A177-3AD203B41FA5}">
                      <a16:colId xmlns:a16="http://schemas.microsoft.com/office/drawing/2014/main" val="3174383810"/>
                    </a:ext>
                  </a:extLst>
                </a:gridCol>
              </a:tblGrid>
              <a:tr h="424785">
                <a:tc gridSpan="4">
                  <a:txBody>
                    <a:bodyPr/>
                    <a:lstStyle/>
                    <a:p>
                      <a:r>
                        <a:rPr lang="en-US" sz="1300" dirty="0">
                          <a:solidFill>
                            <a:schemeClr val="tx1"/>
                          </a:solidFill>
                        </a:rPr>
                        <a:t>Interior Cards – Ads Inside The Bus</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14731344"/>
                  </a:ext>
                </a:extLst>
              </a:tr>
              <a:tr h="212393">
                <a:tc>
                  <a:txBody>
                    <a:bodyPr/>
                    <a:lstStyle/>
                    <a:p>
                      <a:r>
                        <a:rPr lang="en-US" sz="1000" dirty="0">
                          <a:solidFill>
                            <a:schemeClr val="tx1"/>
                          </a:solidFill>
                        </a:rPr>
                        <a:t># of Units</a:t>
                      </a:r>
                    </a:p>
                  </a:txBody>
                  <a:tcPr>
                    <a:solidFill>
                      <a:schemeClr val="bg1"/>
                    </a:solidFill>
                  </a:tcPr>
                </a:tc>
                <a:tc>
                  <a:txBody>
                    <a:bodyPr/>
                    <a:lstStyle/>
                    <a:p>
                      <a:pPr algn="ctr"/>
                      <a:r>
                        <a:rPr lang="en-US" sz="1000" dirty="0">
                          <a:solidFill>
                            <a:schemeClr val="tx1"/>
                          </a:solidFill>
                        </a:rPr>
                        <a:t>3 Months</a:t>
                      </a:r>
                    </a:p>
                  </a:txBody>
                  <a:tcPr>
                    <a:solidFill>
                      <a:schemeClr val="bg1"/>
                    </a:solidFill>
                  </a:tcPr>
                </a:tc>
                <a:tc>
                  <a:txBody>
                    <a:bodyPr/>
                    <a:lstStyle/>
                    <a:p>
                      <a:pPr algn="ctr"/>
                      <a:r>
                        <a:rPr lang="en-US" sz="1000" dirty="0">
                          <a:solidFill>
                            <a:schemeClr val="tx1"/>
                          </a:solidFill>
                        </a:rPr>
                        <a:t>6 Months</a:t>
                      </a:r>
                    </a:p>
                  </a:txBody>
                  <a:tcPr>
                    <a:solidFill>
                      <a:schemeClr val="bg1"/>
                    </a:solidFill>
                  </a:tcPr>
                </a:tc>
                <a:tc>
                  <a:txBody>
                    <a:bodyPr/>
                    <a:lstStyle/>
                    <a:p>
                      <a:pPr algn="ctr"/>
                      <a:r>
                        <a:rPr lang="en-US" sz="1000" dirty="0">
                          <a:solidFill>
                            <a:schemeClr val="tx1"/>
                          </a:solidFill>
                        </a:rPr>
                        <a:t>12 Months</a:t>
                      </a:r>
                    </a:p>
                  </a:txBody>
                  <a:tcPr>
                    <a:solidFill>
                      <a:schemeClr val="bg1"/>
                    </a:solidFill>
                  </a:tcPr>
                </a:tc>
                <a:extLst>
                  <a:ext uri="{0D108BD9-81ED-4DB2-BD59-A6C34878D82A}">
                    <a16:rowId xmlns:a16="http://schemas.microsoft.com/office/drawing/2014/main" val="2349721120"/>
                  </a:ext>
                </a:extLst>
              </a:tr>
              <a:tr h="212393">
                <a:tc>
                  <a:txBody>
                    <a:bodyPr/>
                    <a:lstStyle/>
                    <a:p>
                      <a:r>
                        <a:rPr lang="en-US" sz="1000" dirty="0">
                          <a:solidFill>
                            <a:schemeClr val="tx1"/>
                          </a:solidFill>
                        </a:rPr>
                        <a:t>10</a:t>
                      </a:r>
                    </a:p>
                  </a:txBody>
                  <a:tcPr>
                    <a:solidFill>
                      <a:schemeClr val="bg1"/>
                    </a:solidFill>
                  </a:tcPr>
                </a:tc>
                <a:tc>
                  <a:txBody>
                    <a:bodyPr/>
                    <a:lstStyle/>
                    <a:p>
                      <a:pPr algn="ctr"/>
                      <a:r>
                        <a:rPr lang="en-US" sz="1000" dirty="0">
                          <a:solidFill>
                            <a:schemeClr val="tx1"/>
                          </a:solidFill>
                        </a:rPr>
                        <a:t>$280</a:t>
                      </a:r>
                    </a:p>
                  </a:txBody>
                  <a:tcPr>
                    <a:solidFill>
                      <a:schemeClr val="bg1"/>
                    </a:solidFill>
                  </a:tcPr>
                </a:tc>
                <a:tc>
                  <a:txBody>
                    <a:bodyPr/>
                    <a:lstStyle/>
                    <a:p>
                      <a:pPr algn="ctr"/>
                      <a:r>
                        <a:rPr lang="en-US" sz="1000" dirty="0">
                          <a:solidFill>
                            <a:schemeClr val="tx1"/>
                          </a:solidFill>
                        </a:rPr>
                        <a:t>$280</a:t>
                      </a:r>
                    </a:p>
                  </a:txBody>
                  <a:tcPr>
                    <a:solidFill>
                      <a:schemeClr val="bg1"/>
                    </a:solidFill>
                  </a:tcPr>
                </a:tc>
                <a:tc>
                  <a:txBody>
                    <a:bodyPr/>
                    <a:lstStyle/>
                    <a:p>
                      <a:pPr algn="ctr"/>
                      <a:r>
                        <a:rPr lang="en-US" sz="1000" dirty="0">
                          <a:solidFill>
                            <a:schemeClr val="tx1"/>
                          </a:solidFill>
                        </a:rPr>
                        <a:t>$220</a:t>
                      </a:r>
                    </a:p>
                  </a:txBody>
                  <a:tcPr>
                    <a:solidFill>
                      <a:schemeClr val="bg1"/>
                    </a:solidFill>
                  </a:tcPr>
                </a:tc>
                <a:extLst>
                  <a:ext uri="{0D108BD9-81ED-4DB2-BD59-A6C34878D82A}">
                    <a16:rowId xmlns:a16="http://schemas.microsoft.com/office/drawing/2014/main" val="2983833972"/>
                  </a:ext>
                </a:extLst>
              </a:tr>
            </a:tbl>
          </a:graphicData>
        </a:graphic>
      </p:graphicFrame>
      <p:pic>
        <p:nvPicPr>
          <p:cNvPr id="24" name="Picture 23">
            <a:extLst>
              <a:ext uri="{FF2B5EF4-FFF2-40B4-BE49-F238E27FC236}">
                <a16:creationId xmlns:a16="http://schemas.microsoft.com/office/drawing/2014/main" id="{85567BE5-6263-2443-99D5-843B09A089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75860" y="4957994"/>
            <a:ext cx="2032372" cy="1287234"/>
          </a:xfrm>
          <a:prstGeom prst="rect">
            <a:avLst/>
          </a:prstGeom>
        </p:spPr>
      </p:pic>
      <p:sp>
        <p:nvSpPr>
          <p:cNvPr id="25" name="TextBox 24">
            <a:extLst>
              <a:ext uri="{FF2B5EF4-FFF2-40B4-BE49-F238E27FC236}">
                <a16:creationId xmlns:a16="http://schemas.microsoft.com/office/drawing/2014/main" id="{94F203B3-DDC5-4648-88DF-0BDAD34354B2}"/>
              </a:ext>
            </a:extLst>
          </p:cNvPr>
          <p:cNvSpPr txBox="1"/>
          <p:nvPr/>
        </p:nvSpPr>
        <p:spPr>
          <a:xfrm>
            <a:off x="5453897" y="4675353"/>
            <a:ext cx="1476299" cy="230832"/>
          </a:xfrm>
          <a:prstGeom prst="rect">
            <a:avLst/>
          </a:prstGeom>
          <a:noFill/>
        </p:spPr>
        <p:txBody>
          <a:bodyPr wrap="square" rtlCol="0">
            <a:spAutoFit/>
          </a:bodyPr>
          <a:lstStyle/>
          <a:p>
            <a:r>
              <a:rPr lang="en-US" sz="900" i="1" dirty="0"/>
              <a:t>Production: $25 per panel</a:t>
            </a:r>
          </a:p>
        </p:txBody>
      </p:sp>
      <p:pic>
        <p:nvPicPr>
          <p:cNvPr id="26" name="Picture 25">
            <a:extLst>
              <a:ext uri="{FF2B5EF4-FFF2-40B4-BE49-F238E27FC236}">
                <a16:creationId xmlns:a16="http://schemas.microsoft.com/office/drawing/2014/main" id="{152A1830-744B-4142-A508-740EFCE867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96218" y="1350575"/>
            <a:ext cx="3991657" cy="2245307"/>
          </a:xfrm>
          <a:prstGeom prst="rect">
            <a:avLst/>
          </a:prstGeom>
          <a:ln>
            <a:solidFill>
              <a:schemeClr val="bg2">
                <a:lumMod val="90000"/>
              </a:schemeClr>
            </a:solidFill>
          </a:ln>
        </p:spPr>
      </p:pic>
      <p:sp>
        <p:nvSpPr>
          <p:cNvPr id="13" name="TextBox 12">
            <a:extLst>
              <a:ext uri="{FF2B5EF4-FFF2-40B4-BE49-F238E27FC236}">
                <a16:creationId xmlns:a16="http://schemas.microsoft.com/office/drawing/2014/main" id="{04187AE6-FD42-3241-88F0-1D339A79275E}"/>
              </a:ext>
            </a:extLst>
          </p:cNvPr>
          <p:cNvSpPr txBox="1"/>
          <p:nvPr/>
        </p:nvSpPr>
        <p:spPr>
          <a:xfrm>
            <a:off x="578152" y="913195"/>
            <a:ext cx="5094365" cy="369332"/>
          </a:xfrm>
          <a:prstGeom prst="rect">
            <a:avLst/>
          </a:prstGeom>
          <a:noFill/>
        </p:spPr>
        <p:txBody>
          <a:bodyPr wrap="square" rtlCol="0">
            <a:spAutoFit/>
          </a:bodyPr>
          <a:lstStyle/>
          <a:p>
            <a:r>
              <a:rPr lang="en-US" sz="900" i="1" dirty="0"/>
              <a:t>*Cost below are per month</a:t>
            </a:r>
          </a:p>
          <a:p>
            <a:r>
              <a:rPr lang="en-US" sz="900" i="1" dirty="0"/>
              <a:t>**Pricing efficiencies are available for larger buys. Please reach out to your rep for more information</a:t>
            </a:r>
          </a:p>
        </p:txBody>
      </p:sp>
    </p:spTree>
    <p:extLst>
      <p:ext uri="{BB962C8B-B14F-4D97-AF65-F5344CB8AC3E}">
        <p14:creationId xmlns:p14="http://schemas.microsoft.com/office/powerpoint/2010/main" val="3820618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776B3C-E1BD-B04B-AE1E-996D8DBC5F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9259" y="1227026"/>
            <a:ext cx="5724447" cy="2468456"/>
          </a:xfrm>
          <a:prstGeom prst="rect">
            <a:avLst/>
          </a:prstGeom>
        </p:spPr>
      </p:pic>
      <p:sp>
        <p:nvSpPr>
          <p:cNvPr id="33796" name="AutoShape 4" descr="data:image/jpeg;base64,/9j/4AAQSkZJRgABAQAAAQABAAD/2wCEAAkGBwgHBgkIBwgKCgkLDRYPDQwMDRsUFRAWIB0iIiAdHx8kKDQsJCYxJx8fLT0tMTU3Ojo6Iys/RD84QzQ5OjcBCgoKDQwNGg8PGjclHyU3Nzc3Nzc3Nzc3Nzc3Nzc3Nzc3Nzc3Nzc3Nzc3Nzc3Nzc3Nzc3Nzc3Nzc3Nzc3Nzc3N//AABEIAHwAlgMBEQACEQEDEQH/xAAcAAEAAgMBAQEAAAAAAAAAAAAABAUDBgcBAgj/xAA4EAABBAIBAwIFAgQCCwAAAAABAAIDBAURBhITITFBByJRYXEUgRUykaEjkiQ2QkNSU3N0stHw/8QAGgEBAAIDAQAAAAAAAAAAAAAAAAECAwQGBf/EAC8RAAMAAgEDAgQFAwUAAAAAAAABAgMREgQhMRNBBSJRgWFxocHwkeHxFDJCYrH/2gAMAwEAAhEDEQA/AO4oAgCAIAgCAIAgCAIAgCAIAgCAIAgCAIAgCAIAgCAIAgCAIAgCAIAgCAIAgCAIAgCAIAgCAIAgImRyVPGVzYyFqCtCPHXM8NH48qZmqepRDaXkiYrkuEy8pixmUqWZfXtxyjq19deqtWK470tEK5fhlsqFggCAIAgCAIAgCAIAgCAIAgCAIBtAcG5FkH8h5hkprhL4KMpgrQuPysAJBOvTZIPn7/ZdH8OwSoTZzvxbqbT4yyNchb2jPEezYgHcimZ4dG4edghehmxzcNNHk9L1GTFlTl+TtHDMpLmuMY7I2Nd6aEd0gaBePBP7kbXIZYUZHKO2h8pTLpYywQBAEAQBAEAQBAEAQBAEAQBAVPKprtbj9+zjPNuCEyxN1/MW/N0/voj91fGpdpV4Irx2OM53G2bNuTlPFInXsbePcmhiHW+vIfL2PaPPr5BH1+mt+v03UPD8lvTX6o8vq+lnqJ2v8EKtR5Bnya0GNfTg/wB/asNLI42+5c5wGh49PVbWbrlx1/4afTfDFFcn7HduM0q2OwFCnSk7teKuwMl/5g1vq/f1/dc9kp1bbOglaSSLNUJCAIAgCAIAgCAIAgCAIAgCAICLkrkOPoz3LLtRQRukf59gNqUnT0iG9LZ+foorEd+zcxU1nFWHvL9V3FsQ6jvoGvJA/wDgunXRzUcK7tfU5mviVTfOdafsvJc8fyFO1dYz4hZu88MeHQwTuP6WTXoXEeuj7EAfled1HT5MS1jk9Xpepx51vls7RQuVLsAmoWIbEJA0+F4cP7LyWnL7nopp+CUoJCAIAgCAIAgCAIAgCAIAgCAICg5rg7Gfwv6WpOIpmStmYHnTJC3/AGX+N687+xAKz9Nm9HIra2YOpw+ticJ62cuyuNyGGtR1stXbC6YExSRydbJNeoB8aI+hC6Xputx9R2Xscr1nw7L0y5b2isqBtgutOGxJ4jBG9M9v6+v9FsQuXzv+I18rcJY17efzIEleKK9JLU3BYM0TGvgeY3Dei/RH2WveKKppr3Ru4eozRCfLsk/7F7QzGbZG9rc7kh0SOYNzB3gHx/MCsa+H4K8yWv4p1Ea0/ZHlzNZzvVw/PZIskcY3NEwb56SQfAH0/uj6Dp5pLj5Jn4p1NRT2trv+uv3K1s9+awYXZjJ95rXAuF2TYcNEO1v3BUrpMTfHj3JfxDPMc99n/GjpHwn5Fk8rVsUM298lqsxksUr9dUkT9gbI9dFp8/cLwerxRFbj+M6HBdVPc6AtQzhAEAQBAEAQBAEAQBAEBrvO+PDknHZ6cem2mf4tZ/p0yD7+2xtv4KzYMrxWqMeXGrnicdxsnVWbA9hjnr/4U0ThpzHN8EEfsutwZFcLRxnWYaxZXv3M4hjExlEbRK4aLw3yR+VdTKe0a/O+PHfYr7NrHwSv3efE9x25sR6gT+NHRWKqiX50bkY89yvk2vx7fuj5gyWKErXG258g9HSh2x+PGgoV4k97JrB1PHSnS/DRZRzQvjM0bmPYBsub9vusyqfKNOotPjS0blwBnY5PjmeNycVrSO16bMrv/a5bqHuG/wDs/wBjuca0kvwOlrSMoQBAEAQBAEAQBAEAQBAeFAcL5TiLGY+LNnH4mTsSylhklA2I9RgucR7/AI9yQvWwZni6dWzzs+Gc2Xg12I+RpXMfm63H8y0wy2bMMQsxbDJYnvDS5p9jonx7Le/13q4HU+dHnT8MWLqZ33k7IzinHmU21Bhcf+nA0GGsw/v6ev39Vz/q5N8uTOg4T9DW+f4bD4b4fZOGnSr149NLA1g2Xl40d+pKzdPd3mnbMWWZnGzkOHwNm9xvNZaGSRkdHtgtb6Sgn5gfwNFenWbjcwvc0Zwq5dNeDevhJkv4hyWu3pINPBNqO379ExI19ulzR+xWn1ccY/N7/Q3MGTn2+h2FecbIQBAEAQBAEAQBAEAQBAYrM0devJPO8MiiaXvcfRoA2SiW+wOafCVpzOb5DyeZp3Zn7UXUPLQfmI/p2x+y3ur+SZx/Q1sHzN2TvjVj2y8XiybB02aFhjo5APLQ8hp/v0n9lXoq1k4+zLdQvl39Da+K5hmd49RybdbniHcAO+l48OH7EFa+WPTtyZYrlKZo3PrEnMOTU+G4yXUUL+/fmadhmh6ffW/8xb9FtYF6ON5q+xgyPnXpr7l1zevQ438NshSpQshg7PYjYPUl5A2fqfJO/dYsDrJnTZfJqMb0aH8DP9abn/ZO/wDNq3Ou/wBiNbpPLO5LyjfCAIDzY+qA9QBAEAQBAEAQBAah8SqmbymA/huCriQ2XgWHdwM6Yx515+p0Pxv6rP01Y5vlb8GLMqqdSZvhxx+bjfGIadvpFqR5mma3z0udr5d++gAN/ZOoyLJkdLwTijhOjz4l4zIZnik2PxUAmnmlj2C8N01rg4nz+B/VOmuYyKqGWXUNI1zjuI5dxzglmhSrRuyU1l3Zb3W/6Owt8v36E7HgfdZsl4cmZU/BjibjHr3LH4XcTtcep27mWA/iNx/zAu6ixoJ9Xe5J24/kKnVZ1kaU+EWw43C7+SN8V8NyLkX6KjiKjZKUW5pHmVreqTyANE+w3/m+yt0mTHj3VPuVzxdpJHvDeEt4LbuZjIZeGSuKxY8mIsDBsEuJJPjwmbqPXSlIYsPpbezd48nTlvfoY7UTrXZE/aB+btk6DtfRanF63rsbG0SbE8deCSeZ7WRRtL3vPo1oGySo8vSBFsWxPhn3MfJ3GyQ9yKSNvVsEb6gPfx5A91bWq0yN9topeO2bElstdOZQeouaJTK0N0Ol3USdHZI6fHv9FfIlorJtCxFwgCAICm5hk58NxnJZKq1jp6td0jA8baSPqsmKFeRS/civHYpclfzOCfhLNjIsuwX7sFSaF1ZsfT3fAcwjyNH2O1kmIycklrSb/oUfJaMmPu5vkLslZxt+ClWrWZK1WN1fud10fhzpCT6F29BuvHuoqYx6VLewnT3oi8e5dcyWTwzrUUcVLK1JWtYB80duJ3zt37ggEj8K2TBMTSXlP9GRN7aPJeTZS1ko6NAwMF/JS1qkz4+oRwwM3LIRv5iXhzQPAT0pU7fstv7+Cebb0WdHI5GjyhmDydhlyOxVdYrWREI3gtcA9jgPB9QQRr3VKmXHOe3clNp6Y5BkciOT4fDULMdWO5DPLLN2g947fToN34H83qQUiZ9Orftomt7SRWWuT5DBnkVe+6O/JjYIZarwztmUy7Aa/Xj+Yeo14PorrDN8Gu2ynLW9+xKyF7N8fZjbmSuwXa9izFXtRMriPtGQ6DmHeyA4gaO979lWZjJtJaet/wBCW6Xk+MTfy98ZDISZOKCrRyEsT64qhzXQR+vnfV1ffevspuYnS13a+oTbKbP2c5mfh1ks1Yt161S1SdLHRbB1EQkbHVJvfWR59ND6LJjmIzqNd0/JD5OdlvJmblPL269arHY/S8eZbiYGf4kknU4dPV66+UePusfppym35eid6MVa/by3FMhkP45TyFWTGTd2KGuGGKUsPjYdsAfMNOG1LlRkU613I3udjjWUtWsdx3FYR0ZMFaF+Sme3qbDH0A9v/qO8aHsASfbbLCVVV/b+fQS+ySN4a0N3oDytYyn0gCAIAgKXmeNs5ji2Tx1INNizXdHH1u0Nn6lZMNqMip+xD8EXlGGuZOpg46oYXU8nVszdTtfJGdu19SrYrUum/dNEUt6ImPo5vjzsnVxuPhu1rNmSzVkNgR9p0nktkBG9B2/Ld+PZTVRk4unp+H9iq5LZFn4ddq8JoY3HTsfl8dKLVew7w0zdRLv2PU4f0VlnTyuqXyvt9iODU6XklW+MWaVfjs2I6JrOEJHblf0/qGPYWSfN7OO+rZ91WcqbpV/yLOWktexJo43I3uUMzmSrMqR1qpr1q/dD3kuIL3uI8D0AAG/dQ6lY+E99hJ72zNkcTascxw2UjDP01SvYjlJd8239HToe/wDKVE2liqfrolruirzXE7eWyHIi57IYchTrx1pd7LZIy47I+m9K8ZlKn8NlXG9mTIUM5yFmOpZGjFRggsxWLcosCQS9s7DYwBvy7Xk60Aomox7cvf0DVMm8dwk9XH5erkGtDbt6xKBG/e45PT8HSrktNy17JFpTSZRSYXkjOFz8UNOvY/0c1ILwsBrO16NL2kbBA9htZVkx+r6u/wASur1otf4PlKvJLGVqRV5dYaOrE2SUtD5Wvc7R0CQNEeVTnLji/rsnTTK+3x7I5PK2MizGwYt7sbYrShszXG3JI0BvV0jXS0gnZ8+fRWnJMzx3vuvsQ5bMmN43lMLJhruNbD3xWiq5av3NNma1oAkaf+NuvH1B0orLN8lX5ohS500bsPutcynqAIAgCAIAgCAIAgCAIAgCAIAgCAIAgCAIAgCAIAgCAIAgCAIAgCAIAgCAIAgCAIAgCAIAgCAIAgCAIAgCAIAgCAIAgCAIAgCAID//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 name="TextBox 13">
            <a:extLst>
              <a:ext uri="{FF2B5EF4-FFF2-40B4-BE49-F238E27FC236}">
                <a16:creationId xmlns:a16="http://schemas.microsoft.com/office/drawing/2014/main" id="{D09DCE38-E36A-4F5D-9C33-E0F3A97F8922}"/>
              </a:ext>
            </a:extLst>
          </p:cNvPr>
          <p:cNvSpPr txBox="1"/>
          <p:nvPr/>
        </p:nvSpPr>
        <p:spPr>
          <a:xfrm>
            <a:off x="681673" y="0"/>
            <a:ext cx="6968807" cy="526426"/>
          </a:xfrm>
          <a:prstGeom prst="rect">
            <a:avLst/>
          </a:prstGeom>
          <a:noFill/>
        </p:spPr>
        <p:txBody>
          <a:bodyPr wrap="square" lIns="0" tIns="0" rIns="0" bIns="0" rtlCol="0">
            <a:spAutoFit/>
          </a:bodyPr>
          <a:lstStyle/>
          <a:p>
            <a:pPr>
              <a:lnSpc>
                <a:spcPts val="5000"/>
              </a:lnSpc>
              <a:tabLst>
                <a:tab pos="2286000" algn="l"/>
              </a:tabLst>
            </a:pPr>
            <a:r>
              <a:rPr lang="en-US" sz="1400" b="1" dirty="0">
                <a:solidFill>
                  <a:schemeClr val="tx2"/>
                </a:solidFill>
                <a:latin typeface="Century Gothic"/>
                <a:ea typeface="Helvetica Neue" panose="02000503000000020004" pitchFamily="2" charset="0"/>
                <a:cs typeface="Century Gothic"/>
              </a:rPr>
              <a:t>Grand Rapids</a:t>
            </a:r>
          </a:p>
        </p:txBody>
      </p:sp>
      <p:sp>
        <p:nvSpPr>
          <p:cNvPr id="16" name="TextBox 15">
            <a:extLst>
              <a:ext uri="{FF2B5EF4-FFF2-40B4-BE49-F238E27FC236}">
                <a16:creationId xmlns:a16="http://schemas.microsoft.com/office/drawing/2014/main" id="{D5C05BF5-EB12-4D9F-9CC1-84B16463E343}"/>
              </a:ext>
            </a:extLst>
          </p:cNvPr>
          <p:cNvSpPr txBox="1"/>
          <p:nvPr/>
        </p:nvSpPr>
        <p:spPr>
          <a:xfrm>
            <a:off x="653987" y="559926"/>
            <a:ext cx="7218428" cy="430887"/>
          </a:xfrm>
          <a:prstGeom prst="rect">
            <a:avLst/>
          </a:prstGeom>
          <a:noFill/>
        </p:spPr>
        <p:txBody>
          <a:bodyPr wrap="square" lIns="0" tIns="0" rIns="0" bIns="0" rtlCol="0">
            <a:spAutoFit/>
          </a:bodyPr>
          <a:lstStyle/>
          <a:p>
            <a:r>
              <a:rPr lang="en-US" sz="2800" dirty="0">
                <a:solidFill>
                  <a:schemeClr val="tx2"/>
                </a:solidFill>
                <a:latin typeface="Century Gothic" panose="020B0502020202020204" pitchFamily="34" charset="0"/>
              </a:rPr>
              <a:t>New Advertising Opportunity</a:t>
            </a:r>
            <a:endParaRPr lang="en-US" sz="2800" dirty="0">
              <a:solidFill>
                <a:schemeClr val="tx2"/>
              </a:solidFill>
            </a:endParaRPr>
          </a:p>
        </p:txBody>
      </p:sp>
      <p:sp>
        <p:nvSpPr>
          <p:cNvPr id="11" name="Right Triangle 10">
            <a:extLst>
              <a:ext uri="{FF2B5EF4-FFF2-40B4-BE49-F238E27FC236}">
                <a16:creationId xmlns:a16="http://schemas.microsoft.com/office/drawing/2014/main" id="{104C36E8-A397-44E7-BF41-4401A0A0F195}"/>
              </a:ext>
            </a:extLst>
          </p:cNvPr>
          <p:cNvSpPr/>
          <p:nvPr/>
        </p:nvSpPr>
        <p:spPr>
          <a:xfrm rot="10800000" flipV="1">
            <a:off x="-79514" y="6033052"/>
            <a:ext cx="12291392" cy="834887"/>
          </a:xfrm>
          <a:prstGeom prst="rtTriangle">
            <a:avLst/>
          </a:prstGeom>
          <a:solidFill>
            <a:srgbClr val="283348">
              <a:alpha val="88000"/>
            </a:srgbClr>
          </a:solidFill>
          <a:ln>
            <a:noFill/>
          </a:ln>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dirty="0">
              <a:solidFill>
                <a:srgbClr val="283348"/>
              </a:solidFill>
              <a:latin typeface="Century Gothic"/>
            </a:endParaRPr>
          </a:p>
        </p:txBody>
      </p:sp>
      <p:pic>
        <p:nvPicPr>
          <p:cNvPr id="12" name="Picture 11">
            <a:extLst>
              <a:ext uri="{FF2B5EF4-FFF2-40B4-BE49-F238E27FC236}">
                <a16:creationId xmlns:a16="http://schemas.microsoft.com/office/drawing/2014/main" id="{9422640B-8A65-43A5-91D8-A0B949CAC0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1518" y="6377325"/>
            <a:ext cx="1968132" cy="393235"/>
          </a:xfrm>
          <a:prstGeom prst="rect">
            <a:avLst/>
          </a:prstGeom>
        </p:spPr>
      </p:pic>
      <p:pic>
        <p:nvPicPr>
          <p:cNvPr id="5" name="Picture 4">
            <a:extLst>
              <a:ext uri="{FF2B5EF4-FFF2-40B4-BE49-F238E27FC236}">
                <a16:creationId xmlns:a16="http://schemas.microsoft.com/office/drawing/2014/main" id="{B4FA7911-C942-CC46-9622-3897BBAA84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3918" y="236521"/>
            <a:ext cx="2205731" cy="430887"/>
          </a:xfrm>
          <a:prstGeom prst="rect">
            <a:avLst/>
          </a:prstGeom>
        </p:spPr>
      </p:pic>
      <p:sp>
        <p:nvSpPr>
          <p:cNvPr id="4" name="Oval 13">
            <a:extLst>
              <a:ext uri="{FF2B5EF4-FFF2-40B4-BE49-F238E27FC236}">
                <a16:creationId xmlns:a16="http://schemas.microsoft.com/office/drawing/2014/main" id="{26DF800E-CE3C-1A4D-B3FE-06E11F1AB02C}"/>
              </a:ext>
            </a:extLst>
          </p:cNvPr>
          <p:cNvSpPr>
            <a:spLocks noChangeAspect="1" noChangeArrowheads="1"/>
          </p:cNvSpPr>
          <p:nvPr/>
        </p:nvSpPr>
        <p:spPr bwMode="auto">
          <a:xfrm>
            <a:off x="-3874117" y="6458502"/>
            <a:ext cx="203200" cy="203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Oval 12">
            <a:extLst>
              <a:ext uri="{FF2B5EF4-FFF2-40B4-BE49-F238E27FC236}">
                <a16:creationId xmlns:a16="http://schemas.microsoft.com/office/drawing/2014/main" id="{4CDE71F9-1750-C041-99A7-AD4019DDB964}"/>
              </a:ext>
            </a:extLst>
          </p:cNvPr>
          <p:cNvSpPr>
            <a:spLocks noChangeAspect="1" noChangeArrowheads="1"/>
          </p:cNvSpPr>
          <p:nvPr/>
        </p:nvSpPr>
        <p:spPr bwMode="auto">
          <a:xfrm>
            <a:off x="-3848717" y="5912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Oval 11">
            <a:extLst>
              <a:ext uri="{FF2B5EF4-FFF2-40B4-BE49-F238E27FC236}">
                <a16:creationId xmlns:a16="http://schemas.microsoft.com/office/drawing/2014/main" id="{4D32E9C5-3FF1-DF42-AE7C-60FCE33320EF}"/>
              </a:ext>
            </a:extLst>
          </p:cNvPr>
          <p:cNvSpPr>
            <a:spLocks noChangeAspect="1" noChangeArrowheads="1"/>
          </p:cNvSpPr>
          <p:nvPr/>
        </p:nvSpPr>
        <p:spPr bwMode="auto">
          <a:xfrm>
            <a:off x="2412383" y="55187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4752D413-7341-8A4C-B06F-15E76BE363B6}"/>
              </a:ext>
            </a:extLst>
          </p:cNvPr>
          <p:cNvSpPr>
            <a:spLocks noChangeAspect="1" noChangeArrowheads="1"/>
          </p:cNvSpPr>
          <p:nvPr/>
        </p:nvSpPr>
        <p:spPr bwMode="auto">
          <a:xfrm>
            <a:off x="2818783" y="5531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Oval 9">
            <a:extLst>
              <a:ext uri="{FF2B5EF4-FFF2-40B4-BE49-F238E27FC236}">
                <a16:creationId xmlns:a16="http://schemas.microsoft.com/office/drawing/2014/main" id="{DC73B16F-DE8E-2047-9AF5-E034F2CF1E9F}"/>
              </a:ext>
            </a:extLst>
          </p:cNvPr>
          <p:cNvSpPr>
            <a:spLocks noChangeAspect="1" noChangeArrowheads="1"/>
          </p:cNvSpPr>
          <p:nvPr/>
        </p:nvSpPr>
        <p:spPr bwMode="auto">
          <a:xfrm>
            <a:off x="3491883" y="5531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Oval 8">
            <a:extLst>
              <a:ext uri="{FF2B5EF4-FFF2-40B4-BE49-F238E27FC236}">
                <a16:creationId xmlns:a16="http://schemas.microsoft.com/office/drawing/2014/main" id="{98877956-E013-C14C-BFE2-B9B103B695C8}"/>
              </a:ext>
            </a:extLst>
          </p:cNvPr>
          <p:cNvSpPr>
            <a:spLocks noChangeAspect="1" noChangeArrowheads="1"/>
          </p:cNvSpPr>
          <p:nvPr/>
        </p:nvSpPr>
        <p:spPr bwMode="auto">
          <a:xfrm>
            <a:off x="4266583" y="5531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Oval 7">
            <a:extLst>
              <a:ext uri="{FF2B5EF4-FFF2-40B4-BE49-F238E27FC236}">
                <a16:creationId xmlns:a16="http://schemas.microsoft.com/office/drawing/2014/main" id="{AECCF226-E0B0-774E-B5B4-0FDEA56AC670}"/>
              </a:ext>
            </a:extLst>
          </p:cNvPr>
          <p:cNvSpPr>
            <a:spLocks noChangeAspect="1" noChangeArrowheads="1"/>
          </p:cNvSpPr>
          <p:nvPr/>
        </p:nvSpPr>
        <p:spPr bwMode="auto">
          <a:xfrm>
            <a:off x="5904883" y="55822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Oval 6">
            <a:extLst>
              <a:ext uri="{FF2B5EF4-FFF2-40B4-BE49-F238E27FC236}">
                <a16:creationId xmlns:a16="http://schemas.microsoft.com/office/drawing/2014/main" id="{9774178E-3C9A-ED41-827F-02B9AED452AA}"/>
              </a:ext>
            </a:extLst>
          </p:cNvPr>
          <p:cNvSpPr>
            <a:spLocks noChangeAspect="1" noChangeArrowheads="1"/>
          </p:cNvSpPr>
          <p:nvPr/>
        </p:nvSpPr>
        <p:spPr bwMode="auto">
          <a:xfrm>
            <a:off x="7047883" y="61664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Oval 5">
            <a:extLst>
              <a:ext uri="{FF2B5EF4-FFF2-40B4-BE49-F238E27FC236}">
                <a16:creationId xmlns:a16="http://schemas.microsoft.com/office/drawing/2014/main" id="{2F589AAC-A8FB-C142-A772-A3BB3CC412C3}"/>
              </a:ext>
            </a:extLst>
          </p:cNvPr>
          <p:cNvSpPr>
            <a:spLocks noChangeAspect="1" noChangeArrowheads="1"/>
          </p:cNvSpPr>
          <p:nvPr/>
        </p:nvSpPr>
        <p:spPr bwMode="auto">
          <a:xfrm>
            <a:off x="7517783" y="6153702"/>
            <a:ext cx="254000" cy="254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Oval 4">
            <a:extLst>
              <a:ext uri="{FF2B5EF4-FFF2-40B4-BE49-F238E27FC236}">
                <a16:creationId xmlns:a16="http://schemas.microsoft.com/office/drawing/2014/main" id="{6F7BEA89-0E73-314F-AA1C-A4A5BC07FBB4}"/>
              </a:ext>
            </a:extLst>
          </p:cNvPr>
          <p:cNvSpPr>
            <a:spLocks noChangeAspect="1" noChangeArrowheads="1"/>
          </p:cNvSpPr>
          <p:nvPr/>
        </p:nvSpPr>
        <p:spPr bwMode="auto">
          <a:xfrm>
            <a:off x="8038483" y="61791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Oval 3">
            <a:extLst>
              <a:ext uri="{FF2B5EF4-FFF2-40B4-BE49-F238E27FC236}">
                <a16:creationId xmlns:a16="http://schemas.microsoft.com/office/drawing/2014/main" id="{208F2A98-F032-7F41-BF7B-E44BEC03ADD2}"/>
              </a:ext>
            </a:extLst>
          </p:cNvPr>
          <p:cNvSpPr>
            <a:spLocks noChangeAspect="1" noChangeArrowheads="1"/>
          </p:cNvSpPr>
          <p:nvPr/>
        </p:nvSpPr>
        <p:spPr bwMode="auto">
          <a:xfrm>
            <a:off x="9067183" y="5633002"/>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29D036D6-CBEA-904A-A1B0-D32D246B122D}"/>
              </a:ext>
            </a:extLst>
          </p:cNvPr>
          <p:cNvSpPr/>
          <p:nvPr/>
        </p:nvSpPr>
        <p:spPr>
          <a:xfrm>
            <a:off x="653988" y="1117847"/>
            <a:ext cx="5250896" cy="5447645"/>
          </a:xfrm>
          <a:prstGeom prst="rect">
            <a:avLst/>
          </a:prstGeom>
        </p:spPr>
        <p:txBody>
          <a:bodyPr wrap="square">
            <a:spAutoFit/>
          </a:bodyPr>
          <a:lstStyle/>
          <a:p>
            <a:r>
              <a:rPr lang="en-US" sz="2400" b="1" u="sng" dirty="0">
                <a:solidFill>
                  <a:srgbClr val="425569"/>
                </a:solidFill>
                <a:latin typeface="Houschka Rounded Light" panose="020F0503020000020003" pitchFamily="34" charset="77"/>
              </a:rPr>
              <a:t>Laker Line</a:t>
            </a:r>
          </a:p>
          <a:p>
            <a:r>
              <a:rPr lang="en-US" dirty="0">
                <a:solidFill>
                  <a:srgbClr val="425569"/>
                </a:solidFill>
                <a:latin typeface="Houschka Rounded Light" panose="020F0503020000020003" pitchFamily="34" charset="77"/>
              </a:rPr>
              <a:t>Exclusive, first-ever opportunity to place advertising on 60’ articulated buses with dedicated routes between downtown Grand Rapids and the GVSU campus in Allendale, fostering enhanced connections along the Lake Michigan Drive and Fulton Street corridors!</a:t>
            </a:r>
          </a:p>
          <a:p>
            <a:endParaRPr lang="en-US" dirty="0">
              <a:solidFill>
                <a:srgbClr val="425569"/>
              </a:solidFill>
              <a:latin typeface="Houschka Rounded Light" panose="020F0503020000020003" pitchFamily="34" charset="77"/>
            </a:endParaRPr>
          </a:p>
          <a:p>
            <a:r>
              <a:rPr lang="en-US" dirty="0">
                <a:solidFill>
                  <a:srgbClr val="425569"/>
                </a:solidFill>
                <a:latin typeface="Houschka Rounded Light" panose="020F0503020000020003" pitchFamily="34" charset="77"/>
              </a:rPr>
              <a:t>With only (16) buses, this opportunity to guarantee coverage on the newest, largest buses in market will guarantee your ad has the best possible chance to be seen!</a:t>
            </a:r>
          </a:p>
          <a:p>
            <a:endParaRPr lang="en-US" dirty="0">
              <a:solidFill>
                <a:srgbClr val="425569"/>
              </a:solidFill>
              <a:latin typeface="Houschka Rounded Light" panose="020F0503020000020003" pitchFamily="34" charset="77"/>
            </a:endParaRPr>
          </a:p>
          <a:p>
            <a:pPr marL="342900" indent="-342900">
              <a:buFont typeface="Arial" panose="020B0604020202020204" pitchFamily="34" charset="0"/>
              <a:buChar char="•"/>
            </a:pPr>
            <a:r>
              <a:rPr lang="en-US" dirty="0">
                <a:solidFill>
                  <a:srgbClr val="425569"/>
                </a:solidFill>
                <a:latin typeface="Houschka Rounded Light" panose="020F0503020000020003" pitchFamily="34" charset="77"/>
              </a:rPr>
              <a:t>Buses only run on the Laker Line route, guaranteeing strong coverage throughout Grand Rapids and Allendale</a:t>
            </a:r>
          </a:p>
          <a:p>
            <a:pPr marL="342900" indent="-342900">
              <a:buFont typeface="Arial" panose="020B0604020202020204" pitchFamily="34" charset="0"/>
              <a:buChar char="•"/>
            </a:pPr>
            <a:r>
              <a:rPr lang="en-US" dirty="0">
                <a:solidFill>
                  <a:srgbClr val="425569"/>
                </a:solidFill>
                <a:latin typeface="Houschka Rounded Light" panose="020F0503020000020003" pitchFamily="34" charset="77"/>
              </a:rPr>
              <a:t>Advertisers can run bus kings and queens</a:t>
            </a:r>
          </a:p>
          <a:p>
            <a:pPr marL="342900" indent="-342900">
              <a:buFont typeface="Arial" panose="020B0604020202020204" pitchFamily="34" charset="0"/>
              <a:buChar char="•"/>
            </a:pPr>
            <a:r>
              <a:rPr lang="en-US" dirty="0">
                <a:solidFill>
                  <a:srgbClr val="425569"/>
                </a:solidFill>
                <a:latin typeface="Houschka Rounded Light" panose="020F0503020000020003" pitchFamily="34" charset="77"/>
              </a:rPr>
              <a:t>Potential to dominate one bus or spread your ads out across the fleet  </a:t>
            </a:r>
          </a:p>
        </p:txBody>
      </p:sp>
      <p:pic>
        <p:nvPicPr>
          <p:cNvPr id="3" name="Picture 2" descr="A close up of a device&#10;&#10;Description automatically generated">
            <a:extLst>
              <a:ext uri="{FF2B5EF4-FFF2-40B4-BE49-F238E27FC236}">
                <a16:creationId xmlns:a16="http://schemas.microsoft.com/office/drawing/2014/main" id="{BB7CB0A0-A4C2-0240-900A-D7C2CA2985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9260" y="3917732"/>
            <a:ext cx="5724446" cy="1879871"/>
          </a:xfrm>
          <a:prstGeom prst="rect">
            <a:avLst/>
          </a:prstGeom>
        </p:spPr>
      </p:pic>
    </p:spTree>
    <p:extLst>
      <p:ext uri="{BB962C8B-B14F-4D97-AF65-F5344CB8AC3E}">
        <p14:creationId xmlns:p14="http://schemas.microsoft.com/office/powerpoint/2010/main" val="26384117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7471</TotalTime>
  <Words>1036</Words>
  <Application>Microsoft Macintosh PowerPoint</Application>
  <PresentationFormat>Widescreen</PresentationFormat>
  <Paragraphs>180</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Houschka Rounded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dc:creator>
  <cp:lastModifiedBy>Andrew Schwartz</cp:lastModifiedBy>
  <cp:revision>417</cp:revision>
  <cp:lastPrinted>2018-04-06T12:16:46Z</cp:lastPrinted>
  <dcterms:created xsi:type="dcterms:W3CDTF">2018-04-06T12:14:51Z</dcterms:created>
  <dcterms:modified xsi:type="dcterms:W3CDTF">2021-03-18T20:37:13Z</dcterms:modified>
</cp:coreProperties>
</file>