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handoutMasterIdLst>
    <p:handoutMasterId r:id="rId13"/>
  </p:handoutMasterIdLst>
  <p:sldIdLst>
    <p:sldId id="300" r:id="rId2"/>
    <p:sldId id="310" r:id="rId3"/>
    <p:sldId id="302" r:id="rId4"/>
    <p:sldId id="303" r:id="rId5"/>
    <p:sldId id="304" r:id="rId6"/>
    <p:sldId id="305" r:id="rId7"/>
    <p:sldId id="307" r:id="rId8"/>
    <p:sldId id="306" r:id="rId9"/>
    <p:sldId id="308" r:id="rId10"/>
    <p:sldId id="301" r:id="rId11"/>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Narrow" pitchFamily="34" charset="0"/>
        <a:ea typeface="+mn-ea"/>
        <a:cs typeface="+mn-cs"/>
      </a:defRPr>
    </a:lvl1pPr>
    <a:lvl2pPr marL="457200" algn="l" rtl="0" fontAlgn="base">
      <a:spcBef>
        <a:spcPct val="0"/>
      </a:spcBef>
      <a:spcAft>
        <a:spcPct val="0"/>
      </a:spcAft>
      <a:defRPr b="1" kern="1200">
        <a:solidFill>
          <a:schemeClr val="tx1"/>
        </a:solidFill>
        <a:latin typeface="Arial Narrow" pitchFamily="34" charset="0"/>
        <a:ea typeface="+mn-ea"/>
        <a:cs typeface="+mn-cs"/>
      </a:defRPr>
    </a:lvl2pPr>
    <a:lvl3pPr marL="914400" algn="l" rtl="0" fontAlgn="base">
      <a:spcBef>
        <a:spcPct val="0"/>
      </a:spcBef>
      <a:spcAft>
        <a:spcPct val="0"/>
      </a:spcAft>
      <a:defRPr b="1" kern="1200">
        <a:solidFill>
          <a:schemeClr val="tx1"/>
        </a:solidFill>
        <a:latin typeface="Arial Narrow" pitchFamily="34" charset="0"/>
        <a:ea typeface="+mn-ea"/>
        <a:cs typeface="+mn-cs"/>
      </a:defRPr>
    </a:lvl3pPr>
    <a:lvl4pPr marL="1371600" algn="l" rtl="0" fontAlgn="base">
      <a:spcBef>
        <a:spcPct val="0"/>
      </a:spcBef>
      <a:spcAft>
        <a:spcPct val="0"/>
      </a:spcAft>
      <a:defRPr b="1" kern="1200">
        <a:solidFill>
          <a:schemeClr val="tx1"/>
        </a:solidFill>
        <a:latin typeface="Arial Narrow" pitchFamily="34" charset="0"/>
        <a:ea typeface="+mn-ea"/>
        <a:cs typeface="+mn-cs"/>
      </a:defRPr>
    </a:lvl4pPr>
    <a:lvl5pPr marL="1828800" algn="l" rtl="0" fontAlgn="base">
      <a:spcBef>
        <a:spcPct val="0"/>
      </a:spcBef>
      <a:spcAft>
        <a:spcPct val="0"/>
      </a:spcAft>
      <a:defRPr b="1" kern="1200">
        <a:solidFill>
          <a:schemeClr val="tx1"/>
        </a:solidFill>
        <a:latin typeface="Arial Narrow" pitchFamily="34" charset="0"/>
        <a:ea typeface="+mn-ea"/>
        <a:cs typeface="+mn-cs"/>
      </a:defRPr>
    </a:lvl5pPr>
    <a:lvl6pPr marL="2286000" algn="l" defTabSz="914400" rtl="0" eaLnBrk="1" latinLnBrk="0" hangingPunct="1">
      <a:defRPr b="1" kern="1200">
        <a:solidFill>
          <a:schemeClr val="tx1"/>
        </a:solidFill>
        <a:latin typeface="Arial Narrow" pitchFamily="34" charset="0"/>
        <a:ea typeface="+mn-ea"/>
        <a:cs typeface="+mn-cs"/>
      </a:defRPr>
    </a:lvl6pPr>
    <a:lvl7pPr marL="2743200" algn="l" defTabSz="914400" rtl="0" eaLnBrk="1" latinLnBrk="0" hangingPunct="1">
      <a:defRPr b="1" kern="1200">
        <a:solidFill>
          <a:schemeClr val="tx1"/>
        </a:solidFill>
        <a:latin typeface="Arial Narrow" pitchFamily="34" charset="0"/>
        <a:ea typeface="+mn-ea"/>
        <a:cs typeface="+mn-cs"/>
      </a:defRPr>
    </a:lvl7pPr>
    <a:lvl8pPr marL="3200400" algn="l" defTabSz="914400" rtl="0" eaLnBrk="1" latinLnBrk="0" hangingPunct="1">
      <a:defRPr b="1" kern="1200">
        <a:solidFill>
          <a:schemeClr val="tx1"/>
        </a:solidFill>
        <a:latin typeface="Arial Narrow" pitchFamily="34" charset="0"/>
        <a:ea typeface="+mn-ea"/>
        <a:cs typeface="+mn-cs"/>
      </a:defRPr>
    </a:lvl8pPr>
    <a:lvl9pPr marL="3657600" algn="l" defTabSz="914400" rtl="0" eaLnBrk="1" latinLnBrk="0" hangingPunct="1">
      <a:defRPr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92" autoAdjust="0"/>
    <p:restoredTop sz="94660" autoAdjust="0"/>
  </p:normalViewPr>
  <p:slideViewPr>
    <p:cSldViewPr>
      <p:cViewPr>
        <p:scale>
          <a:sx n="100" d="100"/>
          <a:sy n="100" d="100"/>
        </p:scale>
        <p:origin x="-1188" y="360"/>
      </p:cViewPr>
      <p:guideLst>
        <p:guide orient="horz" pos="2160"/>
        <p:guide pos="2880"/>
      </p:guideLst>
    </p:cSldViewPr>
  </p:slideViewPr>
  <p:outlineViewPr>
    <p:cViewPr>
      <p:scale>
        <a:sx n="33" d="100"/>
        <a:sy n="33" d="100"/>
      </p:scale>
      <p:origin x="44" y="6168"/>
    </p:cViewPr>
  </p:outlin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37840" cy="465139"/>
          </a:xfrm>
          <a:prstGeom prst="rect">
            <a:avLst/>
          </a:prstGeom>
          <a:noFill/>
          <a:ln w="9525">
            <a:noFill/>
            <a:miter lim="800000"/>
            <a:headEnd/>
            <a:tailEnd/>
          </a:ln>
          <a:effectLst/>
        </p:spPr>
        <p:txBody>
          <a:bodyPr vert="horz" wrap="square" lIns="92286" tIns="46143" rIns="92286" bIns="46143" numCol="1" anchor="t" anchorCtr="0" compatLnSpc="1">
            <a:prstTxWarp prst="textNoShape">
              <a:avLst/>
            </a:prstTxWarp>
          </a:bodyPr>
          <a:lstStyle>
            <a:lvl1pPr>
              <a:defRPr sz="1200" b="0">
                <a:latin typeface="Times New Roman" pitchFamily="18" charset="0"/>
              </a:defRPr>
            </a:lvl1pPr>
          </a:lstStyle>
          <a:p>
            <a:pPr>
              <a:defRPr/>
            </a:pPr>
            <a:endParaRPr lang="en-US" dirty="0"/>
          </a:p>
        </p:txBody>
      </p:sp>
      <p:sp>
        <p:nvSpPr>
          <p:cNvPr id="10243" name="Rectangle 3"/>
          <p:cNvSpPr>
            <a:spLocks noGrp="1" noChangeArrowheads="1"/>
          </p:cNvSpPr>
          <p:nvPr>
            <p:ph type="dt" sz="quarter" idx="1"/>
          </p:nvPr>
        </p:nvSpPr>
        <p:spPr bwMode="auto">
          <a:xfrm>
            <a:off x="3972560" y="1"/>
            <a:ext cx="3037840" cy="465139"/>
          </a:xfrm>
          <a:prstGeom prst="rect">
            <a:avLst/>
          </a:prstGeom>
          <a:noFill/>
          <a:ln w="9525">
            <a:noFill/>
            <a:miter lim="800000"/>
            <a:headEnd/>
            <a:tailEnd/>
          </a:ln>
          <a:effectLst/>
        </p:spPr>
        <p:txBody>
          <a:bodyPr vert="horz" wrap="square" lIns="92286" tIns="46143" rIns="92286" bIns="46143" numCol="1" anchor="t" anchorCtr="0" compatLnSpc="1">
            <a:prstTxWarp prst="textNoShape">
              <a:avLst/>
            </a:prstTxWarp>
          </a:bodyPr>
          <a:lstStyle>
            <a:lvl1pPr algn="r">
              <a:defRPr sz="1200" b="0">
                <a:latin typeface="Times New Roman" pitchFamily="18" charset="0"/>
              </a:defRPr>
            </a:lvl1pPr>
          </a:lstStyle>
          <a:p>
            <a:pPr>
              <a:defRPr/>
            </a:pPr>
            <a:endParaRPr lang="en-US" dirty="0"/>
          </a:p>
        </p:txBody>
      </p:sp>
      <p:sp>
        <p:nvSpPr>
          <p:cNvPr id="10244" name="Rectangle 4"/>
          <p:cNvSpPr>
            <a:spLocks noGrp="1" noChangeArrowheads="1"/>
          </p:cNvSpPr>
          <p:nvPr>
            <p:ph type="ftr" sz="quarter" idx="2"/>
          </p:nvPr>
        </p:nvSpPr>
        <p:spPr bwMode="auto">
          <a:xfrm>
            <a:off x="1" y="8831264"/>
            <a:ext cx="3037840" cy="465137"/>
          </a:xfrm>
          <a:prstGeom prst="rect">
            <a:avLst/>
          </a:prstGeom>
          <a:noFill/>
          <a:ln w="9525">
            <a:noFill/>
            <a:miter lim="800000"/>
            <a:headEnd/>
            <a:tailEnd/>
          </a:ln>
          <a:effectLst/>
        </p:spPr>
        <p:txBody>
          <a:bodyPr vert="horz" wrap="square" lIns="92286" tIns="46143" rIns="92286" bIns="46143" numCol="1" anchor="b" anchorCtr="0" compatLnSpc="1">
            <a:prstTxWarp prst="textNoShape">
              <a:avLst/>
            </a:prstTxWarp>
          </a:bodyPr>
          <a:lstStyle>
            <a:lvl1pPr>
              <a:defRPr sz="1200" b="0">
                <a:latin typeface="Times New Roman" pitchFamily="18" charset="0"/>
              </a:defRPr>
            </a:lvl1pPr>
          </a:lstStyle>
          <a:p>
            <a:pPr>
              <a:defRPr/>
            </a:pPr>
            <a:endParaRPr lang="en-US" dirty="0"/>
          </a:p>
        </p:txBody>
      </p:sp>
      <p:sp>
        <p:nvSpPr>
          <p:cNvPr id="10245" name="Rectangle 5"/>
          <p:cNvSpPr>
            <a:spLocks noGrp="1" noChangeArrowheads="1"/>
          </p:cNvSpPr>
          <p:nvPr>
            <p:ph type="sldNum" sz="quarter" idx="3"/>
          </p:nvPr>
        </p:nvSpPr>
        <p:spPr bwMode="auto">
          <a:xfrm>
            <a:off x="3972560" y="8831264"/>
            <a:ext cx="3037840" cy="465137"/>
          </a:xfrm>
          <a:prstGeom prst="rect">
            <a:avLst/>
          </a:prstGeom>
          <a:noFill/>
          <a:ln w="9525">
            <a:noFill/>
            <a:miter lim="800000"/>
            <a:headEnd/>
            <a:tailEnd/>
          </a:ln>
          <a:effectLst/>
        </p:spPr>
        <p:txBody>
          <a:bodyPr vert="horz" wrap="square" lIns="92286" tIns="46143" rIns="92286" bIns="46143" numCol="1" anchor="b" anchorCtr="0" compatLnSpc="1">
            <a:prstTxWarp prst="textNoShape">
              <a:avLst/>
            </a:prstTxWarp>
          </a:bodyPr>
          <a:lstStyle>
            <a:lvl1pPr algn="r">
              <a:defRPr sz="1200" b="0">
                <a:latin typeface="Times New Roman" pitchFamily="18" charset="0"/>
              </a:defRPr>
            </a:lvl1pPr>
          </a:lstStyle>
          <a:p>
            <a:pPr>
              <a:defRPr/>
            </a:pPr>
            <a:fld id="{E6BEECF9-44BB-4EAC-8874-C29AC779F7FE}" type="slidenum">
              <a:rPr lang="en-US"/>
              <a:pPr>
                <a:defRPr/>
              </a:pPr>
              <a:t>‹#›</a:t>
            </a:fld>
            <a:endParaRPr lang="en-US" dirty="0"/>
          </a:p>
        </p:txBody>
      </p:sp>
    </p:spTree>
    <p:extLst>
      <p:ext uri="{BB962C8B-B14F-4D97-AF65-F5344CB8AC3E}">
        <p14:creationId xmlns:p14="http://schemas.microsoft.com/office/powerpoint/2010/main" val="260830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1"/>
            <a:ext cx="3037840" cy="465139"/>
          </a:xfrm>
          <a:prstGeom prst="rect">
            <a:avLst/>
          </a:prstGeom>
          <a:noFill/>
          <a:ln w="9525">
            <a:noFill/>
            <a:miter lim="800000"/>
            <a:headEnd/>
            <a:tailEnd/>
          </a:ln>
          <a:effectLst/>
        </p:spPr>
        <p:txBody>
          <a:bodyPr vert="horz" wrap="square" lIns="92286" tIns="46143" rIns="92286" bIns="46143" numCol="1" anchor="t" anchorCtr="0" compatLnSpc="1">
            <a:prstTxWarp prst="textNoShape">
              <a:avLst/>
            </a:prstTxWarp>
          </a:bodyPr>
          <a:lstStyle>
            <a:lvl1pPr>
              <a:defRPr sz="1200" b="0">
                <a:latin typeface="Times New Roman" pitchFamily="18" charset="0"/>
              </a:defRPr>
            </a:lvl1pPr>
          </a:lstStyle>
          <a:p>
            <a:pPr>
              <a:defRPr/>
            </a:pPr>
            <a:endParaRPr lang="en-US" dirty="0"/>
          </a:p>
        </p:txBody>
      </p:sp>
      <p:sp>
        <p:nvSpPr>
          <p:cNvPr id="59395" name="Rectangle 3"/>
          <p:cNvSpPr>
            <a:spLocks noGrp="1" noChangeArrowheads="1"/>
          </p:cNvSpPr>
          <p:nvPr>
            <p:ph type="dt" idx="1"/>
          </p:nvPr>
        </p:nvSpPr>
        <p:spPr bwMode="auto">
          <a:xfrm>
            <a:off x="3970939" y="1"/>
            <a:ext cx="3037840" cy="465139"/>
          </a:xfrm>
          <a:prstGeom prst="rect">
            <a:avLst/>
          </a:prstGeom>
          <a:noFill/>
          <a:ln w="9525">
            <a:noFill/>
            <a:miter lim="800000"/>
            <a:headEnd/>
            <a:tailEnd/>
          </a:ln>
          <a:effectLst/>
        </p:spPr>
        <p:txBody>
          <a:bodyPr vert="horz" wrap="square" lIns="92286" tIns="46143" rIns="92286" bIns="46143" numCol="1" anchor="t" anchorCtr="0" compatLnSpc="1">
            <a:prstTxWarp prst="textNoShape">
              <a:avLst/>
            </a:prstTxWarp>
          </a:bodyPr>
          <a:lstStyle>
            <a:lvl1pPr algn="r">
              <a:defRPr sz="1200" b="0">
                <a:latin typeface="Times New Roman" pitchFamily="18"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701040" y="4416427"/>
            <a:ext cx="5608320" cy="4183063"/>
          </a:xfrm>
          <a:prstGeom prst="rect">
            <a:avLst/>
          </a:prstGeom>
          <a:noFill/>
          <a:ln w="9525">
            <a:noFill/>
            <a:miter lim="800000"/>
            <a:headEnd/>
            <a:tailEnd/>
          </a:ln>
          <a:effectLst/>
        </p:spPr>
        <p:txBody>
          <a:bodyPr vert="horz" wrap="square" lIns="92286" tIns="46143" rIns="92286" bIns="461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1" y="8829676"/>
            <a:ext cx="3037840" cy="465139"/>
          </a:xfrm>
          <a:prstGeom prst="rect">
            <a:avLst/>
          </a:prstGeom>
          <a:noFill/>
          <a:ln w="9525">
            <a:noFill/>
            <a:miter lim="800000"/>
            <a:headEnd/>
            <a:tailEnd/>
          </a:ln>
          <a:effectLst/>
        </p:spPr>
        <p:txBody>
          <a:bodyPr vert="horz" wrap="square" lIns="92286" tIns="46143" rIns="92286" bIns="46143" numCol="1" anchor="b" anchorCtr="0" compatLnSpc="1">
            <a:prstTxWarp prst="textNoShape">
              <a:avLst/>
            </a:prstTxWarp>
          </a:bodyPr>
          <a:lstStyle>
            <a:lvl1pPr>
              <a:defRPr sz="1200" b="0">
                <a:latin typeface="Times New Roman" pitchFamily="18" charset="0"/>
              </a:defRPr>
            </a:lvl1pPr>
          </a:lstStyle>
          <a:p>
            <a:pPr>
              <a:defRPr/>
            </a:pPr>
            <a:endParaRPr lang="en-US" dirty="0"/>
          </a:p>
        </p:txBody>
      </p:sp>
      <p:sp>
        <p:nvSpPr>
          <p:cNvPr id="59399" name="Rectangle 7"/>
          <p:cNvSpPr>
            <a:spLocks noGrp="1" noChangeArrowheads="1"/>
          </p:cNvSpPr>
          <p:nvPr>
            <p:ph type="sldNum" sz="quarter" idx="5"/>
          </p:nvPr>
        </p:nvSpPr>
        <p:spPr bwMode="auto">
          <a:xfrm>
            <a:off x="3970939" y="8829676"/>
            <a:ext cx="3037840" cy="465139"/>
          </a:xfrm>
          <a:prstGeom prst="rect">
            <a:avLst/>
          </a:prstGeom>
          <a:noFill/>
          <a:ln w="9525">
            <a:noFill/>
            <a:miter lim="800000"/>
            <a:headEnd/>
            <a:tailEnd/>
          </a:ln>
          <a:effectLst/>
        </p:spPr>
        <p:txBody>
          <a:bodyPr vert="horz" wrap="square" lIns="92286" tIns="46143" rIns="92286" bIns="46143" numCol="1" anchor="b" anchorCtr="0" compatLnSpc="1">
            <a:prstTxWarp prst="textNoShape">
              <a:avLst/>
            </a:prstTxWarp>
          </a:bodyPr>
          <a:lstStyle>
            <a:lvl1pPr algn="r">
              <a:defRPr sz="1200" b="0">
                <a:latin typeface="Times New Roman" pitchFamily="18" charset="0"/>
              </a:defRPr>
            </a:lvl1pPr>
          </a:lstStyle>
          <a:p>
            <a:pPr>
              <a:defRPr/>
            </a:pPr>
            <a:fld id="{DD40A1E1-1074-4231-A47B-494F44AF7029}" type="slidenum">
              <a:rPr lang="en-US"/>
              <a:pPr>
                <a:defRPr/>
              </a:pPr>
              <a:t>‹#›</a:t>
            </a:fld>
            <a:endParaRPr lang="en-US" dirty="0"/>
          </a:p>
        </p:txBody>
      </p:sp>
    </p:spTree>
    <p:extLst>
      <p:ext uri="{BB962C8B-B14F-4D97-AF65-F5344CB8AC3E}">
        <p14:creationId xmlns:p14="http://schemas.microsoft.com/office/powerpoint/2010/main" val="563937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1</a:t>
            </a:fld>
            <a:endParaRPr lang="en-US" dirty="0"/>
          </a:p>
        </p:txBody>
      </p:sp>
    </p:spTree>
    <p:extLst>
      <p:ext uri="{BB962C8B-B14F-4D97-AF65-F5344CB8AC3E}">
        <p14:creationId xmlns:p14="http://schemas.microsoft.com/office/powerpoint/2010/main" val="2004400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10</a:t>
            </a:fld>
            <a:endParaRPr lang="en-US" dirty="0"/>
          </a:p>
        </p:txBody>
      </p:sp>
    </p:spTree>
    <p:extLst>
      <p:ext uri="{BB962C8B-B14F-4D97-AF65-F5344CB8AC3E}">
        <p14:creationId xmlns:p14="http://schemas.microsoft.com/office/powerpoint/2010/main" val="1082949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2</a:t>
            </a:fld>
            <a:endParaRPr lang="en-US" dirty="0"/>
          </a:p>
        </p:txBody>
      </p:sp>
    </p:spTree>
    <p:extLst>
      <p:ext uri="{BB962C8B-B14F-4D97-AF65-F5344CB8AC3E}">
        <p14:creationId xmlns:p14="http://schemas.microsoft.com/office/powerpoint/2010/main" val="249875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3</a:t>
            </a:fld>
            <a:endParaRPr lang="en-US" dirty="0"/>
          </a:p>
        </p:txBody>
      </p:sp>
    </p:spTree>
    <p:extLst>
      <p:ext uri="{BB962C8B-B14F-4D97-AF65-F5344CB8AC3E}">
        <p14:creationId xmlns:p14="http://schemas.microsoft.com/office/powerpoint/2010/main" val="382708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4</a:t>
            </a:fld>
            <a:endParaRPr lang="en-US" dirty="0"/>
          </a:p>
        </p:txBody>
      </p:sp>
    </p:spTree>
    <p:extLst>
      <p:ext uri="{BB962C8B-B14F-4D97-AF65-F5344CB8AC3E}">
        <p14:creationId xmlns:p14="http://schemas.microsoft.com/office/powerpoint/2010/main" val="1572571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5</a:t>
            </a:fld>
            <a:endParaRPr lang="en-US" dirty="0"/>
          </a:p>
        </p:txBody>
      </p:sp>
    </p:spTree>
    <p:extLst>
      <p:ext uri="{BB962C8B-B14F-4D97-AF65-F5344CB8AC3E}">
        <p14:creationId xmlns:p14="http://schemas.microsoft.com/office/powerpoint/2010/main" val="1837678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6</a:t>
            </a:fld>
            <a:endParaRPr lang="en-US" dirty="0"/>
          </a:p>
        </p:txBody>
      </p:sp>
    </p:spTree>
    <p:extLst>
      <p:ext uri="{BB962C8B-B14F-4D97-AF65-F5344CB8AC3E}">
        <p14:creationId xmlns:p14="http://schemas.microsoft.com/office/powerpoint/2010/main" val="2688048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7</a:t>
            </a:fld>
            <a:endParaRPr lang="en-US" dirty="0"/>
          </a:p>
        </p:txBody>
      </p:sp>
    </p:spTree>
    <p:extLst>
      <p:ext uri="{BB962C8B-B14F-4D97-AF65-F5344CB8AC3E}">
        <p14:creationId xmlns:p14="http://schemas.microsoft.com/office/powerpoint/2010/main" val="4054770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8</a:t>
            </a:fld>
            <a:endParaRPr lang="en-US" dirty="0"/>
          </a:p>
        </p:txBody>
      </p:sp>
    </p:spTree>
    <p:extLst>
      <p:ext uri="{BB962C8B-B14F-4D97-AF65-F5344CB8AC3E}">
        <p14:creationId xmlns:p14="http://schemas.microsoft.com/office/powerpoint/2010/main" val="2259457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D40A1E1-1074-4231-A47B-494F44AF7029}" type="slidenum">
              <a:rPr lang="en-US" smtClean="0"/>
              <a:pPr>
                <a:defRPr/>
              </a:pPr>
              <a:t>9</a:t>
            </a:fld>
            <a:endParaRPr lang="en-US" dirty="0"/>
          </a:p>
        </p:txBody>
      </p:sp>
    </p:spTree>
    <p:extLst>
      <p:ext uri="{BB962C8B-B14F-4D97-AF65-F5344CB8AC3E}">
        <p14:creationId xmlns:p14="http://schemas.microsoft.com/office/powerpoint/2010/main" val="276851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5017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212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76950" y="228600"/>
            <a:ext cx="19240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28600"/>
            <a:ext cx="56197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5511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010400" cy="685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295400"/>
            <a:ext cx="3771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04800" y="3619500"/>
            <a:ext cx="3771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229100" y="1295400"/>
            <a:ext cx="3771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5959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0104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95400"/>
            <a:ext cx="3771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229100" y="1295400"/>
            <a:ext cx="3771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229100" y="3619500"/>
            <a:ext cx="3771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6142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010400" cy="6858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304800" y="1295400"/>
            <a:ext cx="3771900" cy="4495800"/>
          </a:xfrm>
        </p:spPr>
        <p:txBody>
          <a:bodyPr/>
          <a:lstStyle/>
          <a:p>
            <a:pPr lvl="0"/>
            <a:r>
              <a:rPr lang="en-US" noProof="0" dirty="0" smtClean="0"/>
              <a:t>Click icon to add clip art</a:t>
            </a:r>
          </a:p>
        </p:txBody>
      </p:sp>
      <p:sp>
        <p:nvSpPr>
          <p:cNvPr id="4" name="Text Placeholder 3"/>
          <p:cNvSpPr>
            <a:spLocks noGrp="1"/>
          </p:cNvSpPr>
          <p:nvPr>
            <p:ph type="body" sz="half" idx="2"/>
          </p:nvPr>
        </p:nvSpPr>
        <p:spPr>
          <a:xfrm>
            <a:off x="4229100" y="1295400"/>
            <a:ext cx="3771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304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772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38650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95400"/>
            <a:ext cx="3771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29100" y="1295400"/>
            <a:ext cx="3771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313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770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5738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409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331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882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
      <p:bgPr>
        <a:solidFill>
          <a:schemeClr val="bg1"/>
        </a:solidFill>
        <a:effectLst/>
      </p:bgPr>
    </p:bg>
    <p:spTree>
      <p:nvGrpSpPr>
        <p:cNvPr id="1" name=""/>
        <p:cNvGrpSpPr/>
        <p:nvPr/>
      </p:nvGrpSpPr>
      <p:grpSpPr>
        <a:xfrm>
          <a:off x="0" y="0"/>
          <a:ext cx="0" cy="0"/>
          <a:chOff x="0" y="0"/>
          <a:chExt cx="0" cy="0"/>
        </a:xfrm>
      </p:grpSpPr>
      <p:pic>
        <p:nvPicPr>
          <p:cNvPr id="1026" name="Picture 2" descr="Master slide with number one flatten"/>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304800" y="228600"/>
            <a:ext cx="701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04800" y="1295400"/>
            <a:ext cx="7696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hf sldNum="0" hdr="0" dt="0"/>
  <p:txStyles>
    <p:title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Tahoma" pitchFamily="34" charset="0"/>
        </a:defRPr>
      </a:lvl2pPr>
      <a:lvl3pPr algn="l" rtl="0" eaLnBrk="1" fontAlgn="base" hangingPunct="1">
        <a:spcBef>
          <a:spcPct val="0"/>
        </a:spcBef>
        <a:spcAft>
          <a:spcPct val="0"/>
        </a:spcAft>
        <a:defRPr sz="2400">
          <a:solidFill>
            <a:schemeClr val="bg1"/>
          </a:solidFill>
          <a:latin typeface="Tahoma" pitchFamily="34" charset="0"/>
        </a:defRPr>
      </a:lvl3pPr>
      <a:lvl4pPr algn="l" rtl="0" eaLnBrk="1" fontAlgn="base" hangingPunct="1">
        <a:spcBef>
          <a:spcPct val="0"/>
        </a:spcBef>
        <a:spcAft>
          <a:spcPct val="0"/>
        </a:spcAft>
        <a:defRPr sz="2400">
          <a:solidFill>
            <a:schemeClr val="bg1"/>
          </a:solidFill>
          <a:latin typeface="Tahoma" pitchFamily="34" charset="0"/>
        </a:defRPr>
      </a:lvl4pPr>
      <a:lvl5pPr algn="l" rtl="0" eaLnBrk="1" fontAlgn="base" hangingPunct="1">
        <a:spcBef>
          <a:spcPct val="0"/>
        </a:spcBef>
        <a:spcAft>
          <a:spcPct val="0"/>
        </a:spcAft>
        <a:defRPr sz="2400">
          <a:solidFill>
            <a:schemeClr val="bg1"/>
          </a:solidFill>
          <a:latin typeface="Tahoma" pitchFamily="34" charset="0"/>
        </a:defRPr>
      </a:lvl5pPr>
      <a:lvl6pPr marL="457200" algn="l" rtl="0" eaLnBrk="1" fontAlgn="base" hangingPunct="1">
        <a:spcBef>
          <a:spcPct val="0"/>
        </a:spcBef>
        <a:spcAft>
          <a:spcPct val="0"/>
        </a:spcAft>
        <a:defRPr sz="2400">
          <a:solidFill>
            <a:schemeClr val="bg1"/>
          </a:solidFill>
          <a:latin typeface="Tahoma" pitchFamily="34" charset="0"/>
        </a:defRPr>
      </a:lvl6pPr>
      <a:lvl7pPr marL="914400" algn="l" rtl="0" eaLnBrk="1" fontAlgn="base" hangingPunct="1">
        <a:spcBef>
          <a:spcPct val="0"/>
        </a:spcBef>
        <a:spcAft>
          <a:spcPct val="0"/>
        </a:spcAft>
        <a:defRPr sz="2400">
          <a:solidFill>
            <a:schemeClr val="bg1"/>
          </a:solidFill>
          <a:latin typeface="Tahoma" pitchFamily="34" charset="0"/>
        </a:defRPr>
      </a:lvl7pPr>
      <a:lvl8pPr marL="1371600" algn="l" rtl="0" eaLnBrk="1" fontAlgn="base" hangingPunct="1">
        <a:spcBef>
          <a:spcPct val="0"/>
        </a:spcBef>
        <a:spcAft>
          <a:spcPct val="0"/>
        </a:spcAft>
        <a:defRPr sz="2400">
          <a:solidFill>
            <a:schemeClr val="bg1"/>
          </a:solidFill>
          <a:latin typeface="Tahoma" pitchFamily="34" charset="0"/>
        </a:defRPr>
      </a:lvl8pPr>
      <a:lvl9pPr marL="1828800" algn="l" rtl="0" eaLnBrk="1" fontAlgn="base" hangingPunct="1">
        <a:spcBef>
          <a:spcPct val="0"/>
        </a:spcBef>
        <a:spcAft>
          <a:spcPct val="0"/>
        </a:spcAft>
        <a:defRPr sz="2400">
          <a:solidFill>
            <a:schemeClr val="bg1"/>
          </a:solidFill>
          <a:latin typeface="Tahoma" pitchFamily="34" charset="0"/>
        </a:defRPr>
      </a:lvl9pPr>
    </p:titleStyle>
    <p:bodyStyle>
      <a:lvl1pPr marL="342900" indent="-342900" algn="l" rtl="0" eaLnBrk="1" fontAlgn="base" hangingPunct="1">
        <a:spcBef>
          <a:spcPct val="20000"/>
        </a:spcBef>
        <a:spcAft>
          <a:spcPct val="0"/>
        </a:spcAft>
        <a:defRPr sz="2000">
          <a:solidFill>
            <a:schemeClr val="bg1"/>
          </a:solidFill>
          <a:latin typeface="+mn-lt"/>
          <a:ea typeface="+mn-ea"/>
          <a:cs typeface="+mn-cs"/>
        </a:defRPr>
      </a:lvl1pPr>
      <a:lvl2pPr marL="742950" indent="-285750" algn="l" rtl="0" eaLnBrk="1" fontAlgn="base" hangingPunct="1">
        <a:spcBef>
          <a:spcPct val="20000"/>
        </a:spcBef>
        <a:spcAft>
          <a:spcPct val="0"/>
        </a:spcAft>
        <a:defRPr>
          <a:solidFill>
            <a:schemeClr val="bg1"/>
          </a:solidFill>
          <a:latin typeface="+mn-lt"/>
        </a:defRPr>
      </a:lvl2pPr>
      <a:lvl3pPr marL="1143000" indent="-228600" algn="l" rtl="0" eaLnBrk="1" fontAlgn="base" hangingPunct="1">
        <a:spcBef>
          <a:spcPct val="20000"/>
        </a:spcBef>
        <a:spcAft>
          <a:spcPct val="0"/>
        </a:spcAft>
        <a:defRPr sz="16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Arial" charset="0"/>
        </a:defRPr>
      </a:lvl4pPr>
      <a:lvl5pPr marL="2057400" indent="-228600" algn="l" rtl="0" eaLnBrk="1" fontAlgn="base" hangingPunct="1">
        <a:spcBef>
          <a:spcPct val="20000"/>
        </a:spcBef>
        <a:spcAft>
          <a:spcPct val="0"/>
        </a:spcAft>
        <a:buChar char="»"/>
        <a:defRPr sz="2000">
          <a:solidFill>
            <a:schemeClr val="bg1"/>
          </a:solidFill>
          <a:latin typeface="Arial" charset="0"/>
        </a:defRPr>
      </a:lvl5pPr>
      <a:lvl6pPr marL="2514600" indent="-228600" algn="l" rtl="0" eaLnBrk="1" fontAlgn="base" hangingPunct="1">
        <a:spcBef>
          <a:spcPct val="20000"/>
        </a:spcBef>
        <a:spcAft>
          <a:spcPct val="0"/>
        </a:spcAft>
        <a:buChar char="»"/>
        <a:defRPr sz="2000">
          <a:solidFill>
            <a:schemeClr val="bg1"/>
          </a:solidFill>
          <a:latin typeface="Arial" charset="0"/>
        </a:defRPr>
      </a:lvl6pPr>
      <a:lvl7pPr marL="2971800" indent="-228600" algn="l" rtl="0" eaLnBrk="1" fontAlgn="base" hangingPunct="1">
        <a:spcBef>
          <a:spcPct val="20000"/>
        </a:spcBef>
        <a:spcAft>
          <a:spcPct val="0"/>
        </a:spcAft>
        <a:buChar char="»"/>
        <a:defRPr sz="2000">
          <a:solidFill>
            <a:schemeClr val="bg1"/>
          </a:solidFill>
          <a:latin typeface="Arial" charset="0"/>
        </a:defRPr>
      </a:lvl7pPr>
      <a:lvl8pPr marL="3429000" indent="-228600" algn="l" rtl="0" eaLnBrk="1" fontAlgn="base" hangingPunct="1">
        <a:spcBef>
          <a:spcPct val="20000"/>
        </a:spcBef>
        <a:spcAft>
          <a:spcPct val="0"/>
        </a:spcAft>
        <a:buChar char="»"/>
        <a:defRPr sz="2000">
          <a:solidFill>
            <a:schemeClr val="bg1"/>
          </a:solidFill>
          <a:latin typeface="Arial" charset="0"/>
        </a:defRPr>
      </a:lvl8pPr>
      <a:lvl9pPr marL="3886200" indent="-228600" algn="l" rtl="0" eaLnBrk="1" fontAlgn="base" hangingPunct="1">
        <a:spcBef>
          <a:spcPct val="20000"/>
        </a:spcBef>
        <a:spcAft>
          <a:spcPct val="0"/>
        </a:spcAft>
        <a:buChar char="»"/>
        <a:defRPr sz="2000">
          <a:solidFill>
            <a:schemeClr val="bg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a:t>
            </a:r>
            <a:r>
              <a:rPr lang="en-US" i="1" dirty="0" smtClean="0"/>
              <a:t>e </a:t>
            </a:r>
            <a:r>
              <a:rPr lang="en-US" dirty="0" smtClean="0"/>
              <a:t>-FARE SYSTEM PRESENTATION</a:t>
            </a:r>
            <a:endParaRPr lang="en-US" dirty="0"/>
          </a:p>
        </p:txBody>
      </p:sp>
      <p:pic>
        <p:nvPicPr>
          <p:cNvPr id="1026" name="Picture 2" descr="R:\All\Smartcard Project\Smart Card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990600"/>
            <a:ext cx="3081338" cy="19431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descr="R:\All\Smartcard Project\Smart Cards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1964138"/>
            <a:ext cx="3081338" cy="19431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R:\All\Smartcard Project\Smart Cards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67063" y="2971800"/>
            <a:ext cx="3081337" cy="19431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R:\All\Smartcard Project\Smart Cards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14863" y="3924300"/>
            <a:ext cx="3081337" cy="1943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Rapid </a:t>
            </a:r>
            <a:r>
              <a:rPr lang="en-US" i="1" dirty="0"/>
              <a:t>e</a:t>
            </a:r>
            <a:r>
              <a:rPr lang="en-US" dirty="0"/>
              <a:t> – Fare </a:t>
            </a:r>
            <a:r>
              <a:rPr lang="en-US" dirty="0" smtClean="0"/>
              <a:t>System	</a:t>
            </a:r>
            <a:endParaRPr lang="en-US" dirty="0"/>
          </a:p>
        </p:txBody>
      </p:sp>
      <p:sp>
        <p:nvSpPr>
          <p:cNvPr id="3" name="Content Placeholder 2"/>
          <p:cNvSpPr>
            <a:spLocks noGrp="1"/>
          </p:cNvSpPr>
          <p:nvPr>
            <p:ph idx="1"/>
          </p:nvPr>
        </p:nvSpPr>
        <p:spPr>
          <a:xfrm>
            <a:off x="304800" y="914400"/>
            <a:ext cx="7696200" cy="5105400"/>
          </a:xfrm>
        </p:spPr>
        <p:txBody>
          <a:bodyPr/>
          <a:lstStyle/>
          <a:p>
            <a:pPr>
              <a:buFont typeface="Arial" panose="020B0604020202020204" pitchFamily="34" charset="0"/>
              <a:buChar char="•"/>
            </a:pPr>
            <a:r>
              <a:rPr lang="en-US" i="1" dirty="0"/>
              <a:t>e</a:t>
            </a:r>
            <a:r>
              <a:rPr lang="en-US" dirty="0"/>
              <a:t> – Fare will give </a:t>
            </a:r>
            <a:r>
              <a:rPr lang="en-US" dirty="0" smtClean="0"/>
              <a:t>YOU the </a:t>
            </a:r>
            <a:r>
              <a:rPr lang="en-US" dirty="0"/>
              <a:t>lowest cost trip </a:t>
            </a:r>
            <a:r>
              <a:rPr lang="en-US" dirty="0" smtClean="0"/>
              <a:t>that </a:t>
            </a:r>
          </a:p>
          <a:p>
            <a:pPr marL="396875" indent="0">
              <a:lnSpc>
                <a:spcPct val="150000"/>
              </a:lnSpc>
            </a:pPr>
            <a:r>
              <a:rPr lang="en-US" dirty="0" smtClean="0"/>
              <a:t>You have earned – it’s FAIR and EQUITABLE</a:t>
            </a:r>
            <a:endParaRPr lang="en-US" dirty="0"/>
          </a:p>
          <a:p>
            <a:pPr>
              <a:lnSpc>
                <a:spcPct val="150000"/>
              </a:lnSpc>
              <a:buFont typeface="Arial" panose="020B0604020202020204" pitchFamily="34" charset="0"/>
              <a:buChar char="•"/>
            </a:pPr>
            <a:r>
              <a:rPr lang="en-US" i="1" dirty="0"/>
              <a:t>e</a:t>
            </a:r>
            <a:r>
              <a:rPr lang="en-US" dirty="0"/>
              <a:t> – Fare will greatly simplify the </a:t>
            </a:r>
            <a:r>
              <a:rPr lang="en-US" dirty="0" smtClean="0"/>
              <a:t>payment of fares</a:t>
            </a:r>
            <a:endParaRPr lang="en-US" dirty="0"/>
          </a:p>
          <a:p>
            <a:pPr>
              <a:lnSpc>
                <a:spcPct val="150000"/>
              </a:lnSpc>
              <a:buFont typeface="Arial" panose="020B0604020202020204" pitchFamily="34" charset="0"/>
              <a:buChar char="•"/>
            </a:pPr>
            <a:r>
              <a:rPr lang="en-US" i="1" dirty="0" smtClean="0"/>
              <a:t>e</a:t>
            </a:r>
            <a:r>
              <a:rPr lang="en-US" dirty="0" smtClean="0"/>
              <a:t> </a:t>
            </a:r>
            <a:r>
              <a:rPr lang="en-US" dirty="0"/>
              <a:t>– Fare will speed boarding on the bus, thus decreasing the amount of time the bus sits at a stop</a:t>
            </a:r>
          </a:p>
          <a:p>
            <a:pPr>
              <a:lnSpc>
                <a:spcPct val="150000"/>
              </a:lnSpc>
              <a:buFont typeface="Arial" panose="020B0604020202020204" pitchFamily="34" charset="0"/>
              <a:buChar char="•"/>
            </a:pPr>
            <a:r>
              <a:rPr lang="en-US" i="1" dirty="0" smtClean="0"/>
              <a:t>e</a:t>
            </a:r>
            <a:r>
              <a:rPr lang="en-US" dirty="0" smtClean="0"/>
              <a:t> </a:t>
            </a:r>
            <a:r>
              <a:rPr lang="en-US" dirty="0"/>
              <a:t>– </a:t>
            </a:r>
            <a:r>
              <a:rPr lang="en-US" dirty="0" smtClean="0"/>
              <a:t>Fare will phase out magnetic stripe tickets, an old technology that causes many problems on the bus</a:t>
            </a:r>
          </a:p>
          <a:p>
            <a:pPr>
              <a:lnSpc>
                <a:spcPct val="150000"/>
              </a:lnSpc>
              <a:buFont typeface="Arial" panose="020B0604020202020204" pitchFamily="34" charset="0"/>
              <a:buChar char="•"/>
            </a:pPr>
            <a:r>
              <a:rPr lang="en-US" i="1" dirty="0"/>
              <a:t>e</a:t>
            </a:r>
            <a:r>
              <a:rPr lang="en-US" dirty="0"/>
              <a:t> – </a:t>
            </a:r>
            <a:r>
              <a:rPr lang="en-US" dirty="0" smtClean="0"/>
              <a:t>Fare will offer YOU many different ways to pay your fare</a:t>
            </a:r>
          </a:p>
          <a:p>
            <a:pPr>
              <a:lnSpc>
                <a:spcPct val="150000"/>
              </a:lnSpc>
              <a:buFont typeface="Arial" panose="020B0604020202020204" pitchFamily="34" charset="0"/>
              <a:buChar char="•"/>
            </a:pPr>
            <a:r>
              <a:rPr lang="en-US" i="1" dirty="0" smtClean="0"/>
              <a:t>e</a:t>
            </a:r>
            <a:r>
              <a:rPr lang="en-US" dirty="0" smtClean="0"/>
              <a:t> </a:t>
            </a:r>
            <a:r>
              <a:rPr lang="en-US" dirty="0"/>
              <a:t>– </a:t>
            </a:r>
            <a:r>
              <a:rPr lang="en-US" dirty="0" smtClean="0"/>
              <a:t>Fare will eventually eliminate paper transfers </a:t>
            </a:r>
          </a:p>
        </p:txBody>
      </p:sp>
    </p:spTree>
    <p:extLst>
      <p:ext uri="{BB962C8B-B14F-4D97-AF65-F5344CB8AC3E}">
        <p14:creationId xmlns:p14="http://schemas.microsoft.com/office/powerpoint/2010/main" val="222655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 Rapid </a:t>
            </a:r>
            <a:r>
              <a:rPr lang="en-US" sz="3200" i="1" dirty="0"/>
              <a:t>e</a:t>
            </a:r>
            <a:r>
              <a:rPr lang="en-US" sz="3200" dirty="0"/>
              <a:t> – Fare System	</a:t>
            </a:r>
          </a:p>
        </p:txBody>
      </p:sp>
      <p:sp>
        <p:nvSpPr>
          <p:cNvPr id="3" name="Content Placeholder 2"/>
          <p:cNvSpPr>
            <a:spLocks noGrp="1"/>
          </p:cNvSpPr>
          <p:nvPr>
            <p:ph idx="1"/>
          </p:nvPr>
        </p:nvSpPr>
        <p:spPr>
          <a:xfrm>
            <a:off x="381000" y="2057400"/>
            <a:ext cx="7696200" cy="3657600"/>
          </a:xfrm>
        </p:spPr>
        <p:txBody>
          <a:bodyPr/>
          <a:lstStyle/>
          <a:p>
            <a:pPr marL="457200" indent="-457200">
              <a:buFont typeface="Arial" panose="020B0604020202020204" pitchFamily="34" charset="0"/>
              <a:buChar char="•"/>
            </a:pPr>
            <a:r>
              <a:rPr lang="en-US" sz="2800" dirty="0"/>
              <a:t>A new way for passengers to pay their fares</a:t>
            </a:r>
          </a:p>
          <a:p>
            <a:pPr marL="457200" indent="-457200">
              <a:buFont typeface="Arial" panose="020B0604020202020204" pitchFamily="34" charset="0"/>
              <a:buChar char="•"/>
            </a:pPr>
            <a:r>
              <a:rPr lang="en-US" sz="2800" dirty="0" smtClean="0"/>
              <a:t>The best fare system for EVERY rider</a:t>
            </a:r>
          </a:p>
          <a:p>
            <a:pPr marL="457200" indent="-457200">
              <a:buFont typeface="Arial" panose="020B0604020202020204" pitchFamily="34" charset="0"/>
              <a:buChar char="•"/>
            </a:pPr>
            <a:r>
              <a:rPr lang="en-US" sz="2800" dirty="0" smtClean="0"/>
              <a:t>A tool to speed boarding at bus stops</a:t>
            </a:r>
            <a:endParaRPr lang="en-US" sz="2800" b="1" dirty="0" smtClean="0"/>
          </a:p>
          <a:p>
            <a:pPr marL="457200" indent="-457200">
              <a:buFont typeface="Arial" panose="020B0604020202020204" pitchFamily="34" charset="0"/>
              <a:buChar char="•"/>
            </a:pPr>
            <a:r>
              <a:rPr lang="en-US" sz="2800" dirty="0" smtClean="0"/>
              <a:t>A way to eliminate the printing of 1.7 million transfers each year</a:t>
            </a:r>
          </a:p>
        </p:txBody>
      </p:sp>
      <p:sp>
        <p:nvSpPr>
          <p:cNvPr id="4" name="TextBox 3"/>
          <p:cNvSpPr txBox="1"/>
          <p:nvPr/>
        </p:nvSpPr>
        <p:spPr>
          <a:xfrm>
            <a:off x="685800" y="914400"/>
            <a:ext cx="4572000" cy="646331"/>
          </a:xfrm>
          <a:prstGeom prst="rect">
            <a:avLst/>
          </a:prstGeom>
          <a:noFill/>
        </p:spPr>
        <p:txBody>
          <a:bodyPr wrap="square" rtlCol="0">
            <a:spAutoFit/>
          </a:bodyPr>
          <a:lstStyle/>
          <a:p>
            <a:r>
              <a:rPr lang="en-US" sz="3600" dirty="0" smtClean="0">
                <a:solidFill>
                  <a:schemeClr val="bg1"/>
                </a:solidFill>
              </a:rPr>
              <a:t>What is it?</a:t>
            </a:r>
            <a:endParaRPr lang="en-US" sz="3600" dirty="0">
              <a:solidFill>
                <a:schemeClr val="bg1"/>
              </a:solidFill>
            </a:endParaRPr>
          </a:p>
        </p:txBody>
      </p:sp>
    </p:spTree>
    <p:extLst>
      <p:ext uri="{BB962C8B-B14F-4D97-AF65-F5344CB8AC3E}">
        <p14:creationId xmlns:p14="http://schemas.microsoft.com/office/powerpoint/2010/main" val="53337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a:t>
            </a:r>
            <a:r>
              <a:rPr lang="en-US" dirty="0"/>
              <a:t> – </a:t>
            </a:r>
            <a:r>
              <a:rPr lang="en-US" dirty="0" smtClean="0"/>
              <a:t>Fare vs. Our Current System	</a:t>
            </a:r>
            <a:endParaRPr lang="en-US" dirty="0"/>
          </a:p>
        </p:txBody>
      </p:sp>
      <p:sp>
        <p:nvSpPr>
          <p:cNvPr id="3" name="Content Placeholder 2"/>
          <p:cNvSpPr>
            <a:spLocks noGrp="1"/>
          </p:cNvSpPr>
          <p:nvPr>
            <p:ph idx="1"/>
          </p:nvPr>
        </p:nvSpPr>
        <p:spPr>
          <a:xfrm>
            <a:off x="381000" y="3505200"/>
            <a:ext cx="7637351" cy="2514600"/>
          </a:xfrm>
        </p:spPr>
        <p:txBody>
          <a:bodyPr/>
          <a:lstStyle/>
          <a:p>
            <a:pPr marL="0" lvl="1" indent="0"/>
            <a:r>
              <a:rPr lang="en-US" sz="2000" b="1" dirty="0" smtClean="0">
                <a:ea typeface="+mn-ea"/>
                <a:cs typeface="+mn-cs"/>
              </a:rPr>
              <a:t>The Future – the Electronic Fare System</a:t>
            </a:r>
            <a:endParaRPr lang="en-US" sz="2000" b="1" dirty="0">
              <a:ea typeface="+mn-ea"/>
              <a:cs typeface="+mn-cs"/>
            </a:endParaRPr>
          </a:p>
          <a:p>
            <a:pPr>
              <a:buFont typeface="Arial" panose="020B0604020202020204" pitchFamily="34" charset="0"/>
              <a:buChar char="•"/>
            </a:pPr>
            <a:r>
              <a:rPr lang="en-US" i="1" dirty="0"/>
              <a:t>e</a:t>
            </a:r>
            <a:r>
              <a:rPr lang="en-US" dirty="0"/>
              <a:t> – </a:t>
            </a:r>
            <a:r>
              <a:rPr lang="en-US" dirty="0" smtClean="0"/>
              <a:t>Fare is an account-based system</a:t>
            </a:r>
          </a:p>
          <a:p>
            <a:pPr lvl="1">
              <a:buFont typeface="Arial" panose="020B0604020202020204" pitchFamily="34" charset="0"/>
              <a:buChar char="•"/>
            </a:pPr>
            <a:r>
              <a:rPr lang="en-US" dirty="0" smtClean="0"/>
              <a:t>Just like a debit card, it connects to an account via a number on the card</a:t>
            </a:r>
          </a:p>
          <a:p>
            <a:pPr lvl="1">
              <a:buFont typeface="Arial" panose="020B0604020202020204" pitchFamily="34" charset="0"/>
              <a:buChar char="•"/>
            </a:pPr>
            <a:r>
              <a:rPr lang="en-US" dirty="0" smtClean="0"/>
              <a:t>If the card gets lost or stolen, you just get a new one that connects to the account</a:t>
            </a:r>
          </a:p>
          <a:p>
            <a:pPr lvl="1">
              <a:buFont typeface="Arial" panose="020B0604020202020204" pitchFamily="34" charset="0"/>
              <a:buChar char="•"/>
            </a:pPr>
            <a:r>
              <a:rPr lang="en-US" dirty="0" smtClean="0"/>
              <a:t>Passengers can register their account through an online system</a:t>
            </a:r>
          </a:p>
        </p:txBody>
      </p:sp>
      <p:sp>
        <p:nvSpPr>
          <p:cNvPr id="4" name="TextBox 3"/>
          <p:cNvSpPr txBox="1"/>
          <p:nvPr/>
        </p:nvSpPr>
        <p:spPr>
          <a:xfrm>
            <a:off x="322151" y="1066800"/>
            <a:ext cx="6741059" cy="2339102"/>
          </a:xfrm>
          <a:prstGeom prst="rect">
            <a:avLst/>
          </a:prstGeom>
          <a:noFill/>
        </p:spPr>
        <p:txBody>
          <a:bodyPr wrap="square" rtlCol="0">
            <a:spAutoFit/>
          </a:bodyPr>
          <a:lstStyle/>
          <a:p>
            <a:pPr>
              <a:spcBef>
                <a:spcPct val="20000"/>
              </a:spcBef>
            </a:pPr>
            <a:r>
              <a:rPr lang="en-US" sz="2000" dirty="0" smtClean="0">
                <a:solidFill>
                  <a:schemeClr val="bg1"/>
                </a:solidFill>
                <a:latin typeface="+mn-lt"/>
              </a:rPr>
              <a:t>Today:</a:t>
            </a:r>
            <a:endParaRPr lang="en-US" sz="2000" dirty="0">
              <a:solidFill>
                <a:schemeClr val="bg1"/>
              </a:solidFill>
              <a:latin typeface="+mn-lt"/>
            </a:endParaRPr>
          </a:p>
          <a:p>
            <a:pPr>
              <a:spcBef>
                <a:spcPct val="20000"/>
              </a:spcBef>
              <a:buFont typeface="Arial" panose="020B0604020202020204" pitchFamily="34" charset="0"/>
              <a:buChar char="•"/>
            </a:pPr>
            <a:r>
              <a:rPr lang="en-US" sz="2000" b="0" dirty="0" smtClean="0">
                <a:solidFill>
                  <a:schemeClr val="bg1"/>
                </a:solidFill>
                <a:latin typeface="+mn-lt"/>
              </a:rPr>
              <a:t>Value </a:t>
            </a:r>
            <a:r>
              <a:rPr lang="en-US" sz="2000" b="0" dirty="0">
                <a:solidFill>
                  <a:schemeClr val="bg1"/>
                </a:solidFill>
                <a:latin typeface="+mn-lt"/>
              </a:rPr>
              <a:t>is on the card, </a:t>
            </a:r>
            <a:r>
              <a:rPr lang="en-US" sz="2000" b="0" dirty="0" smtClean="0">
                <a:solidFill>
                  <a:schemeClr val="bg1"/>
                </a:solidFill>
                <a:latin typeface="+mn-lt"/>
              </a:rPr>
              <a:t>itself </a:t>
            </a:r>
          </a:p>
          <a:p>
            <a:pPr>
              <a:spcBef>
                <a:spcPct val="20000"/>
              </a:spcBef>
              <a:buFont typeface="Arial" panose="020B0604020202020204" pitchFamily="34" charset="0"/>
              <a:buChar char="•"/>
            </a:pPr>
            <a:r>
              <a:rPr lang="en-US" sz="2000" b="0" dirty="0" smtClean="0">
                <a:solidFill>
                  <a:schemeClr val="bg1"/>
                </a:solidFill>
                <a:latin typeface="+mn-lt"/>
              </a:rPr>
              <a:t>Passes store a period of time or a number of rides</a:t>
            </a:r>
            <a:endParaRPr lang="en-US" sz="2000" b="0" dirty="0">
              <a:solidFill>
                <a:schemeClr val="bg1"/>
              </a:solidFill>
              <a:latin typeface="+mn-lt"/>
            </a:endParaRPr>
          </a:p>
          <a:p>
            <a:pPr lvl="1">
              <a:spcBef>
                <a:spcPct val="20000"/>
              </a:spcBef>
              <a:buFont typeface="Arial" panose="020B0604020202020204" pitchFamily="34" charset="0"/>
              <a:buChar char="•"/>
            </a:pPr>
            <a:r>
              <a:rPr lang="en-US" b="0" dirty="0">
                <a:solidFill>
                  <a:schemeClr val="bg1"/>
                </a:solidFill>
                <a:latin typeface="+mn-lt"/>
              </a:rPr>
              <a:t>31 days/ 7 days/ 1 day </a:t>
            </a:r>
            <a:r>
              <a:rPr lang="en-US" b="0" dirty="0" smtClean="0">
                <a:solidFill>
                  <a:schemeClr val="bg1"/>
                </a:solidFill>
                <a:latin typeface="+mn-lt"/>
              </a:rPr>
              <a:t>or 10 rides encoded </a:t>
            </a:r>
            <a:r>
              <a:rPr lang="en-US" b="0" dirty="0">
                <a:solidFill>
                  <a:schemeClr val="bg1"/>
                </a:solidFill>
                <a:latin typeface="+mn-lt"/>
              </a:rPr>
              <a:t>on </a:t>
            </a:r>
            <a:r>
              <a:rPr lang="en-US" b="0" dirty="0" smtClean="0">
                <a:solidFill>
                  <a:schemeClr val="bg1"/>
                </a:solidFill>
                <a:latin typeface="+mn-lt"/>
              </a:rPr>
              <a:t>card</a:t>
            </a:r>
            <a:endParaRPr lang="en-US" b="0" dirty="0">
              <a:solidFill>
                <a:schemeClr val="bg1"/>
              </a:solidFill>
              <a:latin typeface="+mn-lt"/>
            </a:endParaRPr>
          </a:p>
          <a:p>
            <a:pPr>
              <a:spcBef>
                <a:spcPct val="20000"/>
              </a:spcBef>
              <a:buFont typeface="Arial" panose="020B0604020202020204" pitchFamily="34" charset="0"/>
              <a:buChar char="•"/>
            </a:pPr>
            <a:r>
              <a:rPr lang="en-US" sz="3200" dirty="0">
                <a:solidFill>
                  <a:srgbClr val="FF0000"/>
                </a:solidFill>
                <a:latin typeface="+mn-lt"/>
              </a:rPr>
              <a:t>Lost card = lost money</a:t>
            </a:r>
          </a:p>
          <a:p>
            <a:endParaRPr lang="en-US" b="0" dirty="0">
              <a:solidFill>
                <a:schemeClr val="bg1"/>
              </a:solidFill>
            </a:endParaRPr>
          </a:p>
        </p:txBody>
      </p:sp>
    </p:spTree>
    <p:extLst>
      <p:ext uri="{BB962C8B-B14F-4D97-AF65-F5344CB8AC3E}">
        <p14:creationId xmlns:p14="http://schemas.microsoft.com/office/powerpoint/2010/main" val="350796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nodeType="clickEffect">
                                  <p:stCondLst>
                                    <p:cond delay="0"/>
                                  </p:stCondLst>
                                  <p:iterate type="lt">
                                    <p:tmPct val="10000"/>
                                  </p:iterate>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additive="base">
                                        <p:cTn id="28"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500"/>
                                        <p:tgtEl>
                                          <p:spTgt spid="3">
                                            <p:txEl>
                                              <p:pRg st="0" end="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a:t>
            </a:r>
            <a:r>
              <a:rPr lang="en-US" dirty="0" smtClean="0">
                <a:latin typeface="+mn-lt"/>
              </a:rPr>
              <a:t>passengers</a:t>
            </a:r>
            <a:r>
              <a:rPr lang="en-US" dirty="0" smtClean="0"/>
              <a:t> pay their fare on the bus?</a:t>
            </a:r>
            <a:endParaRPr lang="en-US" dirty="0"/>
          </a:p>
        </p:txBody>
      </p:sp>
      <p:sp>
        <p:nvSpPr>
          <p:cNvPr id="3" name="Content Placeholder 2"/>
          <p:cNvSpPr>
            <a:spLocks noGrp="1"/>
          </p:cNvSpPr>
          <p:nvPr>
            <p:ph idx="1"/>
          </p:nvPr>
        </p:nvSpPr>
        <p:spPr>
          <a:xfrm>
            <a:off x="304800" y="990600"/>
            <a:ext cx="5105400" cy="2743200"/>
          </a:xfrm>
        </p:spPr>
        <p:txBody>
          <a:bodyPr/>
          <a:lstStyle/>
          <a:p>
            <a:r>
              <a:rPr lang="en-US" sz="2800" b="1" i="1" dirty="0" smtClean="0">
                <a:latin typeface="BoosterNextFYW01-Medium" panose="02000603000000020004" pitchFamily="2" charset="0"/>
              </a:rPr>
              <a:t>e</a:t>
            </a:r>
            <a:r>
              <a:rPr lang="en-US" sz="2800" b="1" dirty="0" smtClean="0">
                <a:latin typeface="BoosterNextFYW01-Medium" panose="02000603000000020004" pitchFamily="2" charset="0"/>
              </a:rPr>
              <a:t>-fare</a:t>
            </a:r>
            <a:r>
              <a:rPr lang="en-US" sz="2400" dirty="0" smtClean="0"/>
              <a:t> Smart Card</a:t>
            </a:r>
          </a:p>
          <a:p>
            <a:pPr>
              <a:buFont typeface="Arial" panose="020B0604020202020204" pitchFamily="34" charset="0"/>
              <a:buChar char="•"/>
            </a:pPr>
            <a:r>
              <a:rPr lang="en-US" sz="2400" b="1" i="1" dirty="0" smtClean="0">
                <a:latin typeface="BoosterNextFYW01-Medium" panose="02000603000000020004" pitchFamily="2" charset="0"/>
              </a:rPr>
              <a:t>e</a:t>
            </a:r>
            <a:r>
              <a:rPr lang="en-US" sz="2400" b="1" dirty="0" smtClean="0">
                <a:latin typeface="BoosterNextFYW01-Medium" panose="02000603000000020004" pitchFamily="2" charset="0"/>
              </a:rPr>
              <a:t>-fare  smart </a:t>
            </a:r>
            <a:r>
              <a:rPr lang="en-US" sz="2400" dirty="0" smtClean="0"/>
              <a:t>card can be purchased online, at the Rapid Central Station (RCS) Information Center, at one of 38 ticket vending machines or at a retail outlet</a:t>
            </a:r>
            <a:r>
              <a:rPr lang="en-US" dirty="0" smtClean="0"/>
              <a:t>.</a:t>
            </a:r>
          </a:p>
          <a:p>
            <a:pPr marL="0" indent="0"/>
            <a:endParaRPr lang="en-US" dirty="0"/>
          </a:p>
          <a:p>
            <a:pPr marL="0" indent="0"/>
            <a:endParaRPr lang="en-US" sz="2400" b="1" dirty="0" smtClean="0">
              <a:latin typeface="BoosterNextFYW01-Medium" panose="02000603000000020004" pitchFamily="2" charset="0"/>
            </a:endParaRPr>
          </a:p>
          <a:p>
            <a:pPr>
              <a:buFont typeface="Arial" panose="020B0604020202020204" pitchFamily="34" charset="0"/>
              <a:buChar char="•"/>
            </a:pPr>
            <a:endParaRPr lang="en-US" dirty="0"/>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5715000" y="3036125"/>
            <a:ext cx="167163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304800" y="3886200"/>
            <a:ext cx="5105400" cy="2055947"/>
          </a:xfrm>
          <a:prstGeom prst="rect">
            <a:avLst/>
          </a:prstGeom>
          <a:noFill/>
        </p:spPr>
        <p:txBody>
          <a:bodyPr wrap="square" rtlCol="0">
            <a:spAutoFit/>
          </a:bodyPr>
          <a:lstStyle/>
          <a:p>
            <a:pPr marL="342900" indent="-342900">
              <a:spcBef>
                <a:spcPct val="20000"/>
              </a:spcBef>
            </a:pPr>
            <a:r>
              <a:rPr lang="en-US" sz="2800" i="1" dirty="0" smtClean="0">
                <a:solidFill>
                  <a:schemeClr val="bg1"/>
                </a:solidFill>
                <a:latin typeface="BoosterNextFYW01-Medium" panose="02000603000000020004" pitchFamily="2" charset="0"/>
              </a:rPr>
              <a:t>e</a:t>
            </a:r>
            <a:r>
              <a:rPr lang="en-US" sz="2800" dirty="0" smtClean="0">
                <a:solidFill>
                  <a:schemeClr val="bg1"/>
                </a:solidFill>
                <a:latin typeface="BoosterNextFYW01-Medium" panose="02000603000000020004" pitchFamily="2" charset="0"/>
              </a:rPr>
              <a:t>-fare  </a:t>
            </a:r>
            <a:r>
              <a:rPr lang="en-US" sz="2800" dirty="0" smtClean="0">
                <a:solidFill>
                  <a:schemeClr val="bg1"/>
                </a:solidFill>
                <a:latin typeface="BoosterNextFYW01-Medium" panose="02000603000000020004" pitchFamily="2" charset="0"/>
              </a:rPr>
              <a:t>Smartphone App</a:t>
            </a:r>
            <a:endParaRPr lang="en-US" sz="2800" dirty="0">
              <a:solidFill>
                <a:schemeClr val="bg1"/>
              </a:solidFill>
              <a:latin typeface="BoosterNextFYW01-Medium" panose="02000603000000020004" pitchFamily="2" charset="0"/>
            </a:endParaRPr>
          </a:p>
          <a:p>
            <a:pPr marL="342900" indent="-342900">
              <a:spcBef>
                <a:spcPct val="20000"/>
              </a:spcBef>
              <a:buFont typeface="Arial" panose="020B0604020202020204" pitchFamily="34" charset="0"/>
              <a:buChar char="•"/>
            </a:pPr>
            <a:r>
              <a:rPr lang="en-US" sz="2400" b="0" dirty="0">
                <a:solidFill>
                  <a:schemeClr val="bg1"/>
                </a:solidFill>
                <a:latin typeface="BoosterNextFYW01-Medium" panose="02000603000000020004" pitchFamily="2" charset="0"/>
              </a:rPr>
              <a:t>Can access from the mobile app or online</a:t>
            </a:r>
          </a:p>
          <a:p>
            <a:pPr marL="342900" indent="-342900">
              <a:spcBef>
                <a:spcPct val="20000"/>
              </a:spcBef>
              <a:buFont typeface="Arial" panose="020B0604020202020204" pitchFamily="34" charset="0"/>
              <a:buChar char="•"/>
            </a:pPr>
            <a:r>
              <a:rPr lang="en-US" sz="2400" b="0" dirty="0" smtClean="0">
                <a:solidFill>
                  <a:schemeClr val="bg1"/>
                </a:solidFill>
                <a:latin typeface="BoosterNextFYW01-Medium" panose="02000603000000020004" pitchFamily="2" charset="0"/>
              </a:rPr>
              <a:t>Apple and Android versions</a:t>
            </a:r>
            <a:endParaRPr lang="en-US" sz="2400" b="0" dirty="0">
              <a:solidFill>
                <a:schemeClr val="bg1"/>
              </a:solidFill>
              <a:latin typeface="BoosterNextFYW01-Medium" panose="02000603000000020004" pitchFamily="2" charset="0"/>
            </a:endParaRPr>
          </a:p>
          <a:p>
            <a:endParaRPr lang="en-US" dirty="0"/>
          </a:p>
        </p:txBody>
      </p:sp>
      <p:pic>
        <p:nvPicPr>
          <p:cNvPr id="4" name="Picture 2" descr="R:\All\Smartcard Project\Smart Card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0736" y="1382556"/>
            <a:ext cx="2059264" cy="1298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52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par>
                                <p:cTn id="22" presetID="2" presetClass="entr" presetSubtype="2"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750" fill="hold"/>
                                        <p:tgtEl>
                                          <p:spTgt spid="5"/>
                                        </p:tgtEl>
                                        <p:attrNameLst>
                                          <p:attrName>ppt_x</p:attrName>
                                        </p:attrNameLst>
                                      </p:cBhvr>
                                      <p:tavLst>
                                        <p:tav tm="0">
                                          <p:val>
                                            <p:strVal val="1+#ppt_w/2"/>
                                          </p:val>
                                        </p:tav>
                                        <p:tav tm="100000">
                                          <p:val>
                                            <p:strVal val="#ppt_x"/>
                                          </p:val>
                                        </p:tav>
                                      </p:tavLst>
                                    </p:anim>
                                    <p:anim calcmode="lin" valueType="num">
                                      <p:cBhvr additive="base">
                                        <p:cTn id="25" dur="75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7010400" cy="457200"/>
          </a:xfrm>
        </p:spPr>
        <p:txBody>
          <a:bodyPr/>
          <a:lstStyle/>
          <a:p>
            <a:r>
              <a:rPr lang="en-US" dirty="0" smtClean="0"/>
              <a:t>What makes the new system good for you? </a:t>
            </a:r>
            <a:br>
              <a:rPr lang="en-US" dirty="0" smtClean="0"/>
            </a:br>
            <a:endParaRPr lang="en-US" sz="2800" b="1" dirty="0">
              <a:solidFill>
                <a:srgbClr val="00B050"/>
              </a:solidFill>
            </a:endParaRPr>
          </a:p>
        </p:txBody>
      </p:sp>
      <p:sp>
        <p:nvSpPr>
          <p:cNvPr id="3" name="Content Placeholder 2"/>
          <p:cNvSpPr>
            <a:spLocks noGrp="1"/>
          </p:cNvSpPr>
          <p:nvPr>
            <p:ph idx="1"/>
          </p:nvPr>
        </p:nvSpPr>
        <p:spPr>
          <a:xfrm>
            <a:off x="304800" y="1676400"/>
            <a:ext cx="7696200" cy="4191000"/>
          </a:xfrm>
        </p:spPr>
        <p:txBody>
          <a:bodyPr/>
          <a:lstStyle/>
          <a:p>
            <a:pPr marL="457200" indent="-457200">
              <a:buFont typeface="+mj-lt"/>
              <a:buAutoNum type="arabicPeriod"/>
            </a:pPr>
            <a:r>
              <a:rPr lang="en-US" dirty="0" smtClean="0"/>
              <a:t>With the </a:t>
            </a:r>
            <a:r>
              <a:rPr lang="en-US" b="1" i="1" dirty="0" smtClean="0">
                <a:latin typeface="BoosterNextFYW01-Medium" panose="02000603000000020004" pitchFamily="2" charset="0"/>
              </a:rPr>
              <a:t>e</a:t>
            </a:r>
            <a:r>
              <a:rPr lang="en-US" b="1" dirty="0" smtClean="0">
                <a:latin typeface="BoosterNextFYW01-Medium" panose="02000603000000020004" pitchFamily="2" charset="0"/>
              </a:rPr>
              <a:t>-fare  </a:t>
            </a:r>
            <a:r>
              <a:rPr lang="en-US" dirty="0" smtClean="0"/>
              <a:t>system, you buy a pass one trip at a time – a true </a:t>
            </a:r>
            <a:r>
              <a:rPr lang="en-US" b="1" i="1" dirty="0" smtClean="0"/>
              <a:t>Pay-as-you-go</a:t>
            </a:r>
            <a:r>
              <a:rPr lang="en-US" dirty="0" smtClean="0"/>
              <a:t>  system</a:t>
            </a:r>
          </a:p>
          <a:p>
            <a:pPr marL="457200" indent="-457200">
              <a:buFont typeface="+mj-lt"/>
              <a:buAutoNum type="arabicPeriod"/>
            </a:pPr>
            <a:r>
              <a:rPr lang="en-US" dirty="0" smtClean="0"/>
              <a:t>No big upfront cost – put as much as you want in your account</a:t>
            </a:r>
          </a:p>
          <a:p>
            <a:pPr marL="457200" indent="-457200">
              <a:buFont typeface="+mj-lt"/>
              <a:buAutoNum type="arabicPeriod"/>
            </a:pPr>
            <a:r>
              <a:rPr lang="en-US" dirty="0" smtClean="0"/>
              <a:t>You never pay for a trip you don’t take, which can happen with a period based pass</a:t>
            </a:r>
          </a:p>
          <a:p>
            <a:pPr marL="457200" indent="-457200">
              <a:buFont typeface="+mj-lt"/>
              <a:buAutoNum type="arabicPeriod"/>
            </a:pPr>
            <a:r>
              <a:rPr lang="en-US" dirty="0" smtClean="0"/>
              <a:t>The </a:t>
            </a:r>
            <a:r>
              <a:rPr lang="en-US" b="1" i="1" dirty="0" smtClean="0">
                <a:latin typeface="BoosterNextFYW01-Medium" panose="02000603000000020004" pitchFamily="2" charset="0"/>
              </a:rPr>
              <a:t>e</a:t>
            </a:r>
            <a:r>
              <a:rPr lang="en-US" b="1" dirty="0" smtClean="0">
                <a:latin typeface="BoosterNextFYW01-Medium" panose="02000603000000020004" pitchFamily="2" charset="0"/>
              </a:rPr>
              <a:t>-fare </a:t>
            </a:r>
            <a:r>
              <a:rPr lang="en-US" dirty="0" smtClean="0"/>
              <a:t>capped fare system will give YOU the </a:t>
            </a:r>
            <a:r>
              <a:rPr lang="en-US" u="sng" dirty="0" smtClean="0"/>
              <a:t>best deal </a:t>
            </a:r>
            <a:r>
              <a:rPr lang="en-US" dirty="0" smtClean="0"/>
              <a:t>on your fare based on how much you ride. </a:t>
            </a:r>
          </a:p>
          <a:p>
            <a:pPr marL="857250" lvl="1" indent="-457200">
              <a:buFont typeface="Arial" panose="020B0604020202020204" pitchFamily="34" charset="0"/>
              <a:buChar char="•"/>
            </a:pPr>
            <a:r>
              <a:rPr lang="en-US" dirty="0" smtClean="0"/>
              <a:t>Earn a </a:t>
            </a:r>
            <a:r>
              <a:rPr lang="en-US" dirty="0" smtClean="0"/>
              <a:t>1-Day </a:t>
            </a:r>
            <a:r>
              <a:rPr lang="en-US" dirty="0" smtClean="0"/>
              <a:t>pass after riding twice in 1 day ($3.50)</a:t>
            </a:r>
          </a:p>
          <a:p>
            <a:pPr marL="857250" lvl="1" indent="-457200">
              <a:buFont typeface="Arial" panose="020B0604020202020204" pitchFamily="34" charset="0"/>
              <a:buChar char="•"/>
            </a:pPr>
            <a:r>
              <a:rPr lang="en-US" dirty="0" smtClean="0"/>
              <a:t>Earn a </a:t>
            </a:r>
            <a:r>
              <a:rPr lang="en-US" dirty="0" smtClean="0"/>
              <a:t>7-Day </a:t>
            </a:r>
            <a:r>
              <a:rPr lang="en-US" dirty="0" smtClean="0"/>
              <a:t>pass after riding 9 times in 7 days ($16.00)</a:t>
            </a:r>
          </a:p>
          <a:p>
            <a:pPr marL="857250" lvl="1" indent="-457200">
              <a:buFont typeface="Arial" panose="020B0604020202020204" pitchFamily="34" charset="0"/>
              <a:buChar char="•"/>
            </a:pPr>
            <a:r>
              <a:rPr lang="en-US" dirty="0" smtClean="0"/>
              <a:t>Earn a </a:t>
            </a:r>
            <a:r>
              <a:rPr lang="en-US" dirty="0" smtClean="0"/>
              <a:t>31-Day </a:t>
            </a:r>
            <a:r>
              <a:rPr lang="en-US" dirty="0" smtClean="0"/>
              <a:t>pass after riding 27 times in 31 days ($47.00)</a:t>
            </a:r>
          </a:p>
        </p:txBody>
      </p:sp>
      <p:sp>
        <p:nvSpPr>
          <p:cNvPr id="4" name="TextBox 3"/>
          <p:cNvSpPr txBox="1"/>
          <p:nvPr/>
        </p:nvSpPr>
        <p:spPr>
          <a:xfrm>
            <a:off x="914400" y="457200"/>
            <a:ext cx="5715000" cy="830997"/>
          </a:xfrm>
          <a:prstGeom prst="rect">
            <a:avLst/>
          </a:prstGeom>
          <a:noFill/>
        </p:spPr>
        <p:txBody>
          <a:bodyPr wrap="square" rtlCol="0">
            <a:spAutoFit/>
          </a:bodyPr>
          <a:lstStyle/>
          <a:p>
            <a:pPr algn="ctr"/>
            <a:r>
              <a:rPr lang="en-US" sz="4800" dirty="0">
                <a:solidFill>
                  <a:srgbClr val="00B050"/>
                </a:solidFill>
              </a:rPr>
              <a:t>Capped Fares</a:t>
            </a:r>
            <a:endParaRPr lang="en-US" sz="4800" dirty="0"/>
          </a:p>
        </p:txBody>
      </p:sp>
    </p:spTree>
    <p:extLst>
      <p:ext uri="{BB962C8B-B14F-4D97-AF65-F5344CB8AC3E}">
        <p14:creationId xmlns:p14="http://schemas.microsoft.com/office/powerpoint/2010/main" val="130962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75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75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the new system </a:t>
            </a:r>
            <a:r>
              <a:rPr lang="en-US" dirty="0" smtClean="0"/>
              <a:t>good for you?</a:t>
            </a:r>
            <a:endParaRPr lang="en-US" sz="2000" dirty="0"/>
          </a:p>
        </p:txBody>
      </p:sp>
      <p:sp>
        <p:nvSpPr>
          <p:cNvPr id="3" name="Content Placeholder 2"/>
          <p:cNvSpPr>
            <a:spLocks noGrp="1"/>
          </p:cNvSpPr>
          <p:nvPr>
            <p:ph idx="1"/>
          </p:nvPr>
        </p:nvSpPr>
        <p:spPr>
          <a:xfrm>
            <a:off x="304800" y="1752600"/>
            <a:ext cx="7696200" cy="3962400"/>
          </a:xfrm>
        </p:spPr>
        <p:txBody>
          <a:bodyPr/>
          <a:lstStyle/>
          <a:p>
            <a:pPr marL="457200" indent="-457200">
              <a:buFont typeface="+mj-lt"/>
              <a:buAutoNum type="arabicPeriod" startAt="5"/>
            </a:pPr>
            <a:r>
              <a:rPr lang="en-US" dirty="0"/>
              <a:t>For example, once you've reached the cost of a monthly pass, you can ride as if you have a </a:t>
            </a:r>
            <a:r>
              <a:rPr lang="en-US" dirty="0" smtClean="0"/>
              <a:t>31-Day </a:t>
            </a:r>
            <a:r>
              <a:rPr lang="en-US" dirty="0"/>
              <a:t>pass. The same with </a:t>
            </a:r>
            <a:r>
              <a:rPr lang="en-US" dirty="0" smtClean="0"/>
              <a:t>7-Day </a:t>
            </a:r>
            <a:r>
              <a:rPr lang="en-US" dirty="0"/>
              <a:t>and </a:t>
            </a:r>
            <a:r>
              <a:rPr lang="en-US" dirty="0" smtClean="0"/>
              <a:t>1-Day </a:t>
            </a:r>
            <a:r>
              <a:rPr lang="en-US" dirty="0"/>
              <a:t>passes. So everyone gets the savings of a pass without the upfront cost.</a:t>
            </a:r>
          </a:p>
          <a:p>
            <a:pPr marL="457200" indent="-457200">
              <a:buFont typeface="+mj-lt"/>
              <a:buAutoNum type="arabicPeriod" startAt="5"/>
            </a:pPr>
            <a:r>
              <a:rPr lang="en-US" sz="2400" dirty="0" smtClean="0"/>
              <a:t>Your </a:t>
            </a:r>
            <a:r>
              <a:rPr lang="en-US" sz="2400" dirty="0" smtClean="0"/>
              <a:t>account can be reloaded in many ways:</a:t>
            </a:r>
          </a:p>
          <a:p>
            <a:pPr marL="857250" lvl="1" indent="-457200">
              <a:buFont typeface="Arial" panose="020B0604020202020204" pitchFamily="34" charset="0"/>
              <a:buChar char="•"/>
            </a:pPr>
            <a:r>
              <a:rPr lang="en-US" sz="2000" dirty="0" smtClean="0"/>
              <a:t>With cash/credit/debit at a retail location</a:t>
            </a:r>
          </a:p>
          <a:p>
            <a:pPr marL="857250" lvl="1" indent="-457200">
              <a:buFont typeface="Arial" panose="020B0604020202020204" pitchFamily="34" charset="0"/>
              <a:buChar char="•"/>
            </a:pPr>
            <a:r>
              <a:rPr lang="en-US" sz="2000" dirty="0"/>
              <a:t>With cash/credit/debit </a:t>
            </a:r>
            <a:r>
              <a:rPr lang="en-US" sz="2000" dirty="0" smtClean="0"/>
              <a:t>at The RCS Information Center</a:t>
            </a:r>
          </a:p>
          <a:p>
            <a:pPr marL="857250" lvl="1" indent="-457200">
              <a:buFont typeface="Arial" panose="020B0604020202020204" pitchFamily="34" charset="0"/>
              <a:buChar char="•"/>
            </a:pPr>
            <a:r>
              <a:rPr lang="en-US" sz="2000" dirty="0" smtClean="0"/>
              <a:t>Automatically by linking your online account to a debit or credit card</a:t>
            </a:r>
          </a:p>
          <a:p>
            <a:pPr marL="857250" lvl="1" indent="-457200">
              <a:buFont typeface="Arial" panose="020B0604020202020204" pitchFamily="34" charset="0"/>
              <a:buChar char="•"/>
            </a:pPr>
            <a:r>
              <a:rPr lang="en-US" sz="2000" dirty="0"/>
              <a:t>With </a:t>
            </a:r>
            <a:r>
              <a:rPr lang="en-US" sz="2000" dirty="0" smtClean="0"/>
              <a:t>cash/credit/debit at a Ticket Vending Machine </a:t>
            </a:r>
          </a:p>
          <a:p>
            <a:pPr marL="457200" indent="-457200">
              <a:buFont typeface="+mj-lt"/>
              <a:buAutoNum type="arabicPeriod" startAt="5"/>
            </a:pPr>
            <a:endParaRPr lang="en-US" dirty="0" smtClean="0"/>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53083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010400" cy="457200"/>
          </a:xfrm>
        </p:spPr>
        <p:txBody>
          <a:bodyPr/>
          <a:lstStyle/>
          <a:p>
            <a:r>
              <a:rPr lang="en-US" dirty="0" smtClean="0"/>
              <a:t>Fare Categories</a:t>
            </a:r>
            <a:endParaRPr lang="en-US" dirty="0"/>
          </a:p>
        </p:txBody>
      </p:sp>
      <p:graphicFrame>
        <p:nvGraphicFramePr>
          <p:cNvPr id="4" name="Content Placeholder 3" descr="This table contains information about The Rapid's current and proposed fare categories. It has three columns with five rows of information. The columns, from left to right,  are entitled Rider Category, Current Fare Structure and Proposed Wave Fare Structure. The first row is the Adult rider category, showing it applies to anyone and that there are no changes proposed. The second row shows the Reduced Fare category, that it is for people over 65 and and people with disabilities, and that there are no changes proposed. The third row shows the student rider category, that it currently applies to anyone enrolled ar any education institution, and that this will be changed to the a Wave card partner program with Wave smart cards issued by the participating school to the students. The fourth row shows the Youth fare category, that we have no youth fare currently and that we propose a youth fare to cover all young people who are over 42 inches in height and 19 years of age or younger. The fifth and final row shows the Wave Partner Program rider category, that the current comparable program is a negotiated fare program using magnetic strip cards, and that the porposed program will also be a negotiated price program utiliaing Wave smart cards. " title="Fare Categorie table"/>
          <p:cNvGraphicFramePr>
            <a:graphicFrameLocks noGrp="1"/>
          </p:cNvGraphicFramePr>
          <p:nvPr>
            <p:ph idx="1"/>
            <p:extLst>
              <p:ext uri="{D42A27DB-BD31-4B8C-83A1-F6EECF244321}">
                <p14:modId xmlns:p14="http://schemas.microsoft.com/office/powerpoint/2010/main" val="421070178"/>
              </p:ext>
            </p:extLst>
          </p:nvPr>
        </p:nvGraphicFramePr>
        <p:xfrm>
          <a:off x="304800" y="762002"/>
          <a:ext cx="7467600" cy="5333998"/>
        </p:xfrm>
        <a:graphic>
          <a:graphicData uri="http://schemas.openxmlformats.org/drawingml/2006/table">
            <a:tbl>
              <a:tblPr firstRow="1" bandRow="1">
                <a:tableStyleId>{073A0DAA-6AF3-43AB-8588-CEC1D06C72B9}</a:tableStyleId>
              </a:tblPr>
              <a:tblGrid>
                <a:gridCol w="1785730"/>
                <a:gridCol w="2840935"/>
                <a:gridCol w="2840935"/>
              </a:tblGrid>
              <a:tr h="670505">
                <a:tc>
                  <a:txBody>
                    <a:bodyPr/>
                    <a:lstStyle/>
                    <a:p>
                      <a:r>
                        <a:rPr lang="en-US" sz="1600" dirty="0" smtClean="0"/>
                        <a:t>Rider</a:t>
                      </a:r>
                      <a:r>
                        <a:rPr lang="en-US" sz="1600" baseline="0" dirty="0" smtClean="0"/>
                        <a:t> Category</a:t>
                      </a:r>
                      <a:endParaRPr lang="en-US" sz="1600" dirty="0"/>
                    </a:p>
                  </a:txBody>
                  <a:tcPr/>
                </a:tc>
                <a:tc>
                  <a:txBody>
                    <a:bodyPr/>
                    <a:lstStyle/>
                    <a:p>
                      <a:r>
                        <a:rPr lang="en-US" sz="1600" dirty="0" smtClean="0"/>
                        <a:t>Current</a:t>
                      </a:r>
                      <a:r>
                        <a:rPr lang="en-US" sz="1600" baseline="0" dirty="0" smtClean="0"/>
                        <a:t> Fare Structure</a:t>
                      </a:r>
                      <a:endParaRPr lang="en-US" sz="1600" dirty="0"/>
                    </a:p>
                  </a:txBody>
                  <a:tcPr/>
                </a:tc>
                <a:tc>
                  <a:txBody>
                    <a:bodyPr/>
                    <a:lstStyle/>
                    <a:p>
                      <a:r>
                        <a:rPr lang="en-US" sz="1600" dirty="0" smtClean="0"/>
                        <a:t>Proposed </a:t>
                      </a:r>
                      <a:r>
                        <a:rPr lang="en-US" sz="1600" b="1" i="1" dirty="0" smtClean="0">
                          <a:latin typeface="BoosterNextFYW01-Medium" panose="02000603000000020004" pitchFamily="2" charset="0"/>
                        </a:rPr>
                        <a:t>e</a:t>
                      </a:r>
                      <a:r>
                        <a:rPr lang="en-US" sz="1600" b="1" dirty="0" smtClean="0">
                          <a:latin typeface="BoosterNextFYW01-Medium" panose="02000603000000020004" pitchFamily="2" charset="0"/>
                        </a:rPr>
                        <a:t>-fare</a:t>
                      </a:r>
                      <a:r>
                        <a:rPr lang="en-US" sz="1600" dirty="0" smtClean="0"/>
                        <a:t> Fare Structure</a:t>
                      </a:r>
                      <a:endParaRPr lang="en-US" sz="1600" dirty="0"/>
                    </a:p>
                  </a:txBody>
                  <a:tcPr/>
                </a:tc>
              </a:tr>
              <a:tr h="388467">
                <a:tc>
                  <a:txBody>
                    <a:bodyPr/>
                    <a:lstStyle/>
                    <a:p>
                      <a:r>
                        <a:rPr lang="en-US" sz="1600" smtClean="0"/>
                        <a:t>Adult</a:t>
                      </a:r>
                      <a:endParaRPr lang="en-US" sz="1600" dirty="0"/>
                    </a:p>
                  </a:txBody>
                  <a:tcPr/>
                </a:tc>
                <a:tc>
                  <a:txBody>
                    <a:bodyPr/>
                    <a:lstStyle/>
                    <a:p>
                      <a:r>
                        <a:rPr lang="en-US" sz="1600" dirty="0" smtClean="0"/>
                        <a:t>Anyone </a:t>
                      </a:r>
                      <a:endParaRPr lang="en-US" sz="1600" dirty="0"/>
                    </a:p>
                  </a:txBody>
                  <a:tcPr/>
                </a:tc>
                <a:tc>
                  <a:txBody>
                    <a:bodyPr/>
                    <a:lstStyle/>
                    <a:p>
                      <a:r>
                        <a:rPr lang="en-US" sz="1600" dirty="0" smtClean="0"/>
                        <a:t>No Change</a:t>
                      </a:r>
                      <a:endParaRPr lang="en-US" sz="1600" dirty="0"/>
                    </a:p>
                  </a:txBody>
                  <a:tcPr/>
                </a:tc>
              </a:tr>
              <a:tr h="670505">
                <a:tc>
                  <a:txBody>
                    <a:bodyPr/>
                    <a:lstStyle/>
                    <a:p>
                      <a:r>
                        <a:rPr lang="en-US" sz="1600" dirty="0" smtClean="0"/>
                        <a:t>Reduced Fare</a:t>
                      </a:r>
                      <a:endParaRPr lang="en-US" sz="1600" dirty="0"/>
                    </a:p>
                  </a:txBody>
                  <a:tcPr/>
                </a:tc>
                <a:tc>
                  <a:txBody>
                    <a:bodyPr/>
                    <a:lstStyle/>
                    <a:p>
                      <a:r>
                        <a:rPr lang="en-US" sz="1600" dirty="0" smtClean="0"/>
                        <a:t>Over 65 and people</a:t>
                      </a:r>
                      <a:r>
                        <a:rPr lang="en-US" sz="1600" baseline="0" dirty="0" smtClean="0"/>
                        <a:t> with disabilities</a:t>
                      </a:r>
                      <a:endParaRPr lang="en-US" sz="1600" dirty="0"/>
                    </a:p>
                  </a:txBody>
                  <a:tcPr/>
                </a:tc>
                <a:tc>
                  <a:txBody>
                    <a:bodyPr/>
                    <a:lstStyle/>
                    <a:p>
                      <a:endParaRPr lang="en-US" sz="1600" dirty="0" smtClean="0"/>
                    </a:p>
                    <a:p>
                      <a:r>
                        <a:rPr lang="en-US" sz="1600" dirty="0" smtClean="0"/>
                        <a:t>No change</a:t>
                      </a:r>
                      <a:endParaRPr lang="en-US" sz="1600" dirty="0"/>
                    </a:p>
                  </a:txBody>
                  <a:tcPr/>
                </a:tc>
              </a:tr>
              <a:tr h="1245223">
                <a:tc>
                  <a:txBody>
                    <a:bodyPr/>
                    <a:lstStyle/>
                    <a:p>
                      <a:r>
                        <a:rPr lang="en-US" sz="1600" dirty="0" smtClean="0"/>
                        <a:t>Student</a:t>
                      </a:r>
                      <a:endParaRPr lang="en-US" sz="1600" dirty="0"/>
                    </a:p>
                  </a:txBody>
                  <a:tcPr/>
                </a:tc>
                <a:tc>
                  <a:txBody>
                    <a:bodyPr/>
                    <a:lstStyle/>
                    <a:p>
                      <a:r>
                        <a:rPr lang="en-US" sz="1600" dirty="0" smtClean="0"/>
                        <a:t>Anyone</a:t>
                      </a:r>
                      <a:r>
                        <a:rPr lang="en-US" sz="1600" baseline="0" dirty="0" smtClean="0"/>
                        <a:t> enrolled at any educational institution (e.g. GVSU, GRPS, GRCC, Aquinas, etc.)</a:t>
                      </a:r>
                      <a:endParaRPr lang="en-US" sz="1600" dirty="0"/>
                    </a:p>
                  </a:txBody>
                  <a:tcPr/>
                </a:tc>
                <a:tc>
                  <a:txBody>
                    <a:bodyPr/>
                    <a:lstStyle/>
                    <a:p>
                      <a:r>
                        <a:rPr lang="en-US" sz="1600" dirty="0" smtClean="0"/>
                        <a:t>Will change to an </a:t>
                      </a:r>
                      <a:r>
                        <a:rPr lang="en-US" sz="1600" i="1" baseline="0" dirty="0" smtClean="0">
                          <a:latin typeface="BoosterNextFYW01-Medium" panose="02000603000000020004" pitchFamily="2" charset="0"/>
                        </a:rPr>
                        <a:t>e</a:t>
                      </a:r>
                      <a:r>
                        <a:rPr lang="en-US" sz="1600" baseline="0" dirty="0" smtClean="0">
                          <a:latin typeface="BoosterNextFYW01-Medium" panose="02000603000000020004" pitchFamily="2" charset="0"/>
                        </a:rPr>
                        <a:t>-fare</a:t>
                      </a:r>
                      <a:r>
                        <a:rPr lang="en-US" sz="1600" dirty="0" smtClean="0"/>
                        <a:t> Partner program with </a:t>
                      </a:r>
                      <a:r>
                        <a:rPr lang="en-US" sz="1600" i="1" dirty="0" smtClean="0"/>
                        <a:t>e</a:t>
                      </a:r>
                      <a:r>
                        <a:rPr lang="en-US" sz="1600" dirty="0" smtClean="0"/>
                        <a:t>-fare cards issued by the schools</a:t>
                      </a:r>
                      <a:endParaRPr lang="en-US" sz="1600" dirty="0"/>
                    </a:p>
                  </a:txBody>
                  <a:tcPr/>
                </a:tc>
              </a:tr>
              <a:tr h="957863">
                <a:tc>
                  <a:txBody>
                    <a:bodyPr/>
                    <a:lstStyle/>
                    <a:p>
                      <a:r>
                        <a:rPr lang="en-US" sz="1600" dirty="0" smtClean="0"/>
                        <a:t>Youth</a:t>
                      </a:r>
                      <a:endParaRPr lang="en-US" sz="1600" dirty="0"/>
                    </a:p>
                  </a:txBody>
                  <a:tcPr/>
                </a:tc>
                <a:tc>
                  <a:txBody>
                    <a:bodyPr/>
                    <a:lstStyle/>
                    <a:p>
                      <a:r>
                        <a:rPr lang="en-US" sz="1600" dirty="0" smtClean="0"/>
                        <a:t>No youth program currently</a:t>
                      </a:r>
                      <a:endParaRPr lang="en-US" sz="1600" dirty="0"/>
                    </a:p>
                  </a:txBody>
                  <a:tcPr/>
                </a:tc>
                <a:tc>
                  <a:txBody>
                    <a:bodyPr/>
                    <a:lstStyle/>
                    <a:p>
                      <a:r>
                        <a:rPr lang="en-US" sz="1600" dirty="0" smtClean="0"/>
                        <a:t>Anyone over</a:t>
                      </a:r>
                      <a:r>
                        <a:rPr lang="en-US" sz="1600" baseline="0" dirty="0" smtClean="0"/>
                        <a:t> 42” in height and age 19 or under</a:t>
                      </a:r>
                      <a:endParaRPr lang="en-US" sz="1600" dirty="0"/>
                    </a:p>
                  </a:txBody>
                  <a:tcPr/>
                </a:tc>
              </a:tr>
              <a:tr h="1401435">
                <a:tc>
                  <a:txBody>
                    <a:bodyPr/>
                    <a:lstStyle/>
                    <a:p>
                      <a:r>
                        <a:rPr lang="en-US" sz="1600" i="1" baseline="0" dirty="0" smtClean="0">
                          <a:latin typeface="BoosterNextFYW01-Medium" panose="02000603000000020004" pitchFamily="2" charset="0"/>
                        </a:rPr>
                        <a:t>e</a:t>
                      </a:r>
                      <a:r>
                        <a:rPr lang="en-US" sz="1600" baseline="0" dirty="0" smtClean="0">
                          <a:latin typeface="BoosterNextFYW01-Medium" panose="02000603000000020004" pitchFamily="2" charset="0"/>
                        </a:rPr>
                        <a:t>-fare</a:t>
                      </a:r>
                      <a:r>
                        <a:rPr lang="en-US" sz="1600" baseline="0" dirty="0" smtClean="0"/>
                        <a:t> Partner Program</a:t>
                      </a:r>
                      <a:endParaRPr lang="en-US" sz="1600" dirty="0"/>
                    </a:p>
                  </a:txBody>
                  <a:tcPr/>
                </a:tc>
                <a:tc>
                  <a:txBody>
                    <a:bodyPr/>
                    <a:lstStyle/>
                    <a:p>
                      <a:r>
                        <a:rPr lang="en-US" sz="1600" baseline="0" dirty="0" smtClean="0"/>
                        <a:t>Unique magnetic stripe card</a:t>
                      </a:r>
                    </a:p>
                    <a:p>
                      <a:r>
                        <a:rPr lang="en-US" sz="1600" baseline="0" dirty="0" smtClean="0"/>
                        <a:t>(e.g. Spectrum Health, Grand Rapids Parking Services, GVSU, etc.)</a:t>
                      </a:r>
                      <a:endParaRPr lang="en-US" sz="1600" dirty="0"/>
                    </a:p>
                  </a:txBody>
                  <a:tcPr/>
                </a:tc>
                <a:tc>
                  <a:txBody>
                    <a:bodyPr/>
                    <a:lstStyle/>
                    <a:p>
                      <a:r>
                        <a:rPr lang="en-US" sz="1600" baseline="0" dirty="0" smtClean="0"/>
                        <a:t>Unique partner </a:t>
                      </a:r>
                      <a:r>
                        <a:rPr lang="en-US" sz="1600" i="1" baseline="0" dirty="0" smtClean="0">
                          <a:latin typeface="BoosterNextFYW01-Medium" panose="02000603000000020004" pitchFamily="2" charset="0"/>
                        </a:rPr>
                        <a:t>e</a:t>
                      </a:r>
                      <a:r>
                        <a:rPr lang="en-US" sz="1600" baseline="0" dirty="0" smtClean="0">
                          <a:latin typeface="BoosterNextFYW01-Medium" panose="02000603000000020004" pitchFamily="2" charset="0"/>
                        </a:rPr>
                        <a:t>-fare</a:t>
                      </a:r>
                      <a:r>
                        <a:rPr lang="en-US" sz="1600" baseline="0" dirty="0" smtClean="0"/>
                        <a:t> smart cards will be used</a:t>
                      </a:r>
                      <a:endParaRPr lang="en-US" sz="1600" dirty="0"/>
                    </a:p>
                  </a:txBody>
                  <a:tcPr/>
                </a:tc>
              </a:tr>
            </a:tbl>
          </a:graphicData>
        </a:graphic>
      </p:graphicFrame>
    </p:spTree>
    <p:extLst>
      <p:ext uri="{BB962C8B-B14F-4D97-AF65-F5344CB8AC3E}">
        <p14:creationId xmlns:p14="http://schemas.microsoft.com/office/powerpoint/2010/main" val="2924906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Rapid Fare Structure</a:t>
            </a:r>
            <a:endParaRPr lang="en-US" dirty="0"/>
          </a:p>
        </p:txBody>
      </p:sp>
      <p:sp>
        <p:nvSpPr>
          <p:cNvPr id="3" name="Content Placeholder 2"/>
          <p:cNvSpPr>
            <a:spLocks noGrp="1"/>
          </p:cNvSpPr>
          <p:nvPr>
            <p:ph idx="1"/>
          </p:nvPr>
        </p:nvSpPr>
        <p:spPr>
          <a:xfrm>
            <a:off x="304800" y="838200"/>
            <a:ext cx="7696200" cy="4953000"/>
          </a:xfrm>
        </p:spPr>
        <p:txBody>
          <a:bodyPr/>
          <a:lstStyle/>
          <a:p>
            <a:r>
              <a:rPr lang="en-US" dirty="0"/>
              <a:t>CURRENT FARE STRUCTURE	</a:t>
            </a:r>
            <a:endParaRPr lang="en-US" dirty="0" smtClean="0"/>
          </a:p>
          <a:p>
            <a:endParaRPr lang="en-US" dirty="0"/>
          </a:p>
          <a:p>
            <a:endParaRPr lang="en-US" dirty="0" smtClean="0"/>
          </a:p>
          <a:p>
            <a:endParaRPr lang="en-US" dirty="0"/>
          </a:p>
          <a:p>
            <a:endParaRPr lang="en-US" dirty="0" smtClean="0"/>
          </a:p>
          <a:p>
            <a:endParaRPr lang="en-US" dirty="0"/>
          </a:p>
          <a:p>
            <a:r>
              <a:rPr lang="en-US" dirty="0" smtClean="0"/>
              <a:t>PROPOSED CAPPED FARE STRUCTURE</a:t>
            </a:r>
          </a:p>
          <a:p>
            <a:r>
              <a:rPr lang="en-US" dirty="0"/>
              <a:t>				</a:t>
            </a:r>
          </a:p>
          <a:p>
            <a:endParaRPr lang="en-US" dirty="0"/>
          </a:p>
        </p:txBody>
      </p:sp>
      <p:graphicFrame>
        <p:nvGraphicFramePr>
          <p:cNvPr id="5" name="Table 4" descr="This chart shows the Rapid's current fare strucutre. It is six columns wide by four rows. The column headings are categories, cahs fare, ten ride, 31 day, seven day and one day. The row titles are Adult, reduced and student. The table shows the current adult fares at $1.75, $13.50, $47, $16 adn $3.50 in each column. The reduced fare are $0.85, $8.580 and $30 for cash fare, 10 ride and 31 day, respectively. The only item in the student row is the 10 ride ticket at $10.50." title="Current fare structure"/>
          <p:cNvGraphicFramePr>
            <a:graphicFrameLocks noGrp="1"/>
          </p:cNvGraphicFramePr>
          <p:nvPr>
            <p:extLst>
              <p:ext uri="{D42A27DB-BD31-4B8C-83A1-F6EECF244321}">
                <p14:modId xmlns:p14="http://schemas.microsoft.com/office/powerpoint/2010/main" val="3504336948"/>
              </p:ext>
            </p:extLst>
          </p:nvPr>
        </p:nvGraphicFramePr>
        <p:xfrm>
          <a:off x="457200" y="1371600"/>
          <a:ext cx="7162800" cy="1483360"/>
        </p:xfrm>
        <a:graphic>
          <a:graphicData uri="http://schemas.openxmlformats.org/drawingml/2006/table">
            <a:tbl>
              <a:tblPr firstRow="1" bandRow="1">
                <a:tableStyleId>{073A0DAA-6AF3-43AB-8588-CEC1D06C72B9}</a:tableStyleId>
              </a:tblPr>
              <a:tblGrid>
                <a:gridCol w="1193800"/>
                <a:gridCol w="1193800"/>
                <a:gridCol w="1193800"/>
                <a:gridCol w="1193800"/>
                <a:gridCol w="1193800"/>
                <a:gridCol w="1193800"/>
              </a:tblGrid>
              <a:tr h="370840">
                <a:tc>
                  <a:txBody>
                    <a:bodyPr/>
                    <a:lstStyle/>
                    <a:p>
                      <a:pPr algn="ctr" fontAlgn="b"/>
                      <a:r>
                        <a:rPr lang="en-US" sz="1200" b="1" i="0" u="none" strike="noStrike" dirty="0">
                          <a:solidFill>
                            <a:srgbClr val="FFFFFF"/>
                          </a:solidFill>
                          <a:effectLst/>
                          <a:latin typeface="Calibri"/>
                        </a:rPr>
                        <a:t>Categories</a:t>
                      </a:r>
                    </a:p>
                  </a:txBody>
                  <a:tcPr marL="9525" marR="9525" marT="9525" marB="0" anchor="b"/>
                </a:tc>
                <a:tc>
                  <a:txBody>
                    <a:bodyPr/>
                    <a:lstStyle/>
                    <a:p>
                      <a:pPr algn="ctr" fontAlgn="b"/>
                      <a:r>
                        <a:rPr lang="en-US" sz="1200" b="1" i="0" u="none" strike="noStrike" dirty="0">
                          <a:solidFill>
                            <a:srgbClr val="FFFFFF"/>
                          </a:solidFill>
                          <a:effectLst/>
                          <a:latin typeface="Calibri"/>
                        </a:rPr>
                        <a:t>Cash fare</a:t>
                      </a:r>
                    </a:p>
                  </a:txBody>
                  <a:tcPr marL="9525" marR="9525" marT="9525" marB="0" anchor="b"/>
                </a:tc>
                <a:tc>
                  <a:txBody>
                    <a:bodyPr/>
                    <a:lstStyle/>
                    <a:p>
                      <a:pPr algn="ctr" fontAlgn="b"/>
                      <a:r>
                        <a:rPr lang="en-US" sz="1200" b="1" i="0" u="none" strike="noStrike" dirty="0">
                          <a:solidFill>
                            <a:srgbClr val="FFFFFF"/>
                          </a:solidFill>
                          <a:effectLst/>
                          <a:latin typeface="Calibri"/>
                        </a:rPr>
                        <a:t>10 Ride</a:t>
                      </a:r>
                    </a:p>
                  </a:txBody>
                  <a:tcPr marL="9525" marR="9525" marT="9525" marB="0" anchor="b"/>
                </a:tc>
                <a:tc>
                  <a:txBody>
                    <a:bodyPr/>
                    <a:lstStyle/>
                    <a:p>
                      <a:pPr algn="ctr" fontAlgn="b"/>
                      <a:r>
                        <a:rPr lang="en-US" sz="1200" b="1" i="0" u="none" strike="noStrike" dirty="0">
                          <a:solidFill>
                            <a:srgbClr val="FFFFFF"/>
                          </a:solidFill>
                          <a:effectLst/>
                          <a:latin typeface="Calibri"/>
                        </a:rPr>
                        <a:t>31 day</a:t>
                      </a:r>
                    </a:p>
                  </a:txBody>
                  <a:tcPr marL="9525" marR="9525" marT="9525" marB="0" anchor="b"/>
                </a:tc>
                <a:tc>
                  <a:txBody>
                    <a:bodyPr/>
                    <a:lstStyle/>
                    <a:p>
                      <a:pPr algn="ctr" fontAlgn="b"/>
                      <a:r>
                        <a:rPr lang="en-US" sz="1200" b="1" i="0" u="none" strike="noStrike" dirty="0">
                          <a:solidFill>
                            <a:srgbClr val="FFFFFF"/>
                          </a:solidFill>
                          <a:effectLst/>
                          <a:latin typeface="Calibri"/>
                        </a:rPr>
                        <a:t>7 day</a:t>
                      </a:r>
                    </a:p>
                  </a:txBody>
                  <a:tcPr marL="9525" marR="9525" marT="9525" marB="0" anchor="b"/>
                </a:tc>
                <a:tc>
                  <a:txBody>
                    <a:bodyPr/>
                    <a:lstStyle/>
                    <a:p>
                      <a:pPr algn="ctr" fontAlgn="b"/>
                      <a:r>
                        <a:rPr lang="en-US" sz="1200" b="1" i="0" u="none" strike="noStrike" dirty="0">
                          <a:solidFill>
                            <a:srgbClr val="FFFFFF"/>
                          </a:solidFill>
                          <a:effectLst/>
                          <a:latin typeface="Calibri"/>
                        </a:rPr>
                        <a:t>1 day</a:t>
                      </a:r>
                    </a:p>
                  </a:txBody>
                  <a:tcPr marL="9525" marR="9525" marT="9525" marB="0" anchor="b"/>
                </a:tc>
              </a:tr>
              <a:tr h="370840">
                <a:tc>
                  <a:txBody>
                    <a:bodyPr/>
                    <a:lstStyle/>
                    <a:p>
                      <a:pPr algn="l" fontAlgn="b"/>
                      <a:r>
                        <a:rPr lang="en-US" sz="1200" b="1" i="0" u="none" strike="noStrike" dirty="0">
                          <a:solidFill>
                            <a:srgbClr val="000000"/>
                          </a:solidFill>
                          <a:effectLst/>
                          <a:latin typeface="Calibri"/>
                        </a:rPr>
                        <a:t>Adult</a:t>
                      </a:r>
                    </a:p>
                  </a:txBody>
                  <a:tcPr marL="9525" marR="9525" marT="9525" marB="0" anchor="b"/>
                </a:tc>
                <a:tc>
                  <a:txBody>
                    <a:bodyPr/>
                    <a:lstStyle/>
                    <a:p>
                      <a:pPr algn="l" fontAlgn="b"/>
                      <a:r>
                        <a:rPr lang="en-US" sz="1200" b="1" i="0" u="none" strike="noStrike" dirty="0">
                          <a:solidFill>
                            <a:srgbClr val="000000"/>
                          </a:solidFill>
                          <a:effectLst/>
                          <a:latin typeface="Calibri"/>
                        </a:rPr>
                        <a:t> $             1.75 </a:t>
                      </a:r>
                    </a:p>
                  </a:txBody>
                  <a:tcPr marL="9525" marR="9525" marT="9525" marB="0" anchor="b"/>
                </a:tc>
                <a:tc>
                  <a:txBody>
                    <a:bodyPr/>
                    <a:lstStyle/>
                    <a:p>
                      <a:pPr algn="l" fontAlgn="b"/>
                      <a:r>
                        <a:rPr lang="en-US" sz="1200" b="1" i="0" u="none" strike="noStrike" dirty="0">
                          <a:solidFill>
                            <a:srgbClr val="000000"/>
                          </a:solidFill>
                          <a:effectLst/>
                          <a:latin typeface="Calibri"/>
                        </a:rPr>
                        <a:t> $               13.50 </a:t>
                      </a:r>
                    </a:p>
                  </a:txBody>
                  <a:tcPr marL="9525" marR="9525" marT="9525" marB="0" anchor="b"/>
                </a:tc>
                <a:tc>
                  <a:txBody>
                    <a:bodyPr/>
                    <a:lstStyle/>
                    <a:p>
                      <a:pPr algn="l" fontAlgn="b"/>
                      <a:r>
                        <a:rPr lang="en-US" sz="1200" b="1" i="0" u="none" strike="noStrike" dirty="0">
                          <a:solidFill>
                            <a:srgbClr val="000000"/>
                          </a:solidFill>
                          <a:effectLst/>
                          <a:latin typeface="Calibri"/>
                        </a:rPr>
                        <a:t> $               47.00 </a:t>
                      </a:r>
                    </a:p>
                  </a:txBody>
                  <a:tcPr marL="9525" marR="9525" marT="9525" marB="0" anchor="b"/>
                </a:tc>
                <a:tc>
                  <a:txBody>
                    <a:bodyPr/>
                    <a:lstStyle/>
                    <a:p>
                      <a:pPr algn="l" fontAlgn="b"/>
                      <a:r>
                        <a:rPr lang="en-US" sz="1200" b="1" i="0" u="none" strike="noStrike" dirty="0">
                          <a:solidFill>
                            <a:srgbClr val="000000"/>
                          </a:solidFill>
                          <a:effectLst/>
                          <a:latin typeface="Calibri"/>
                        </a:rPr>
                        <a:t> $               16.00 </a:t>
                      </a:r>
                    </a:p>
                  </a:txBody>
                  <a:tcPr marL="9525" marR="9525" marT="9525" marB="0" anchor="b"/>
                </a:tc>
                <a:tc>
                  <a:txBody>
                    <a:bodyPr/>
                    <a:lstStyle/>
                    <a:p>
                      <a:pPr algn="l" fontAlgn="b"/>
                      <a:r>
                        <a:rPr lang="en-US" sz="1200" b="1" i="0" u="none" strike="noStrike" dirty="0">
                          <a:solidFill>
                            <a:srgbClr val="000000"/>
                          </a:solidFill>
                          <a:effectLst/>
                          <a:latin typeface="Calibri"/>
                        </a:rPr>
                        <a:t> $                 3.50 </a:t>
                      </a:r>
                    </a:p>
                  </a:txBody>
                  <a:tcPr marL="9525" marR="9525" marT="9525" marB="0" anchor="b"/>
                </a:tc>
              </a:tr>
              <a:tr h="370840">
                <a:tc>
                  <a:txBody>
                    <a:bodyPr/>
                    <a:lstStyle/>
                    <a:p>
                      <a:pPr algn="l" fontAlgn="b"/>
                      <a:r>
                        <a:rPr lang="en-US" sz="1200" b="1" i="0" u="none" strike="noStrike" dirty="0">
                          <a:solidFill>
                            <a:srgbClr val="000000"/>
                          </a:solidFill>
                          <a:effectLst/>
                          <a:latin typeface="Calibri"/>
                        </a:rPr>
                        <a:t>Reduced</a:t>
                      </a:r>
                    </a:p>
                  </a:txBody>
                  <a:tcPr marL="9525" marR="9525" marT="9525" marB="0" anchor="b"/>
                </a:tc>
                <a:tc>
                  <a:txBody>
                    <a:bodyPr/>
                    <a:lstStyle/>
                    <a:p>
                      <a:pPr algn="l" fontAlgn="b"/>
                      <a:r>
                        <a:rPr lang="en-US" sz="1200" b="1" i="0" u="none" strike="noStrike" dirty="0">
                          <a:solidFill>
                            <a:srgbClr val="000000"/>
                          </a:solidFill>
                          <a:effectLst/>
                          <a:latin typeface="Calibri"/>
                        </a:rPr>
                        <a:t> $             0.85 </a:t>
                      </a:r>
                    </a:p>
                  </a:txBody>
                  <a:tcPr marL="9525" marR="9525" marT="9525" marB="0" anchor="b"/>
                </a:tc>
                <a:tc>
                  <a:txBody>
                    <a:bodyPr/>
                    <a:lstStyle/>
                    <a:p>
                      <a:pPr algn="l" fontAlgn="b"/>
                      <a:r>
                        <a:rPr lang="en-US" sz="1200" b="1" i="0" u="none" strike="noStrike" dirty="0">
                          <a:solidFill>
                            <a:srgbClr val="000000"/>
                          </a:solidFill>
                          <a:effectLst/>
                          <a:latin typeface="Calibri"/>
                        </a:rPr>
                        <a:t> $                 8.50 </a:t>
                      </a:r>
                    </a:p>
                  </a:txBody>
                  <a:tcPr marL="9525" marR="9525" marT="9525" marB="0" anchor="b"/>
                </a:tc>
                <a:tc>
                  <a:txBody>
                    <a:bodyPr/>
                    <a:lstStyle/>
                    <a:p>
                      <a:pPr algn="l" fontAlgn="b"/>
                      <a:r>
                        <a:rPr lang="en-US" sz="1200" b="1" i="0" u="none" strike="noStrike" dirty="0">
                          <a:solidFill>
                            <a:srgbClr val="000000"/>
                          </a:solidFill>
                          <a:effectLst/>
                          <a:latin typeface="Calibri"/>
                        </a:rPr>
                        <a:t> $               30.00 </a:t>
                      </a:r>
                    </a:p>
                  </a:txBody>
                  <a:tcPr marL="9525" marR="9525" marT="9525" marB="0" anchor="b"/>
                </a:tc>
                <a:tc>
                  <a:txBody>
                    <a:bodyPr/>
                    <a:lstStyle/>
                    <a:p>
                      <a:pPr algn="ctr" fontAlgn="b"/>
                      <a:r>
                        <a:rPr lang="en-US" sz="1200" b="1" i="0" u="none" strike="noStrike" dirty="0" smtClean="0">
                          <a:solidFill>
                            <a:srgbClr val="000000"/>
                          </a:solidFill>
                          <a:effectLst/>
                          <a:latin typeface="Calibri"/>
                        </a:rPr>
                        <a:t>----</a:t>
                      </a:r>
                      <a:endParaRPr lang="en-US" sz="1200" b="1" i="0" u="none" strike="noStrike" dirty="0">
                        <a:solidFill>
                          <a:srgbClr val="000000"/>
                        </a:solidFill>
                        <a:effectLst/>
                        <a:latin typeface="Calibri"/>
                      </a:endParaRPr>
                    </a:p>
                  </a:txBody>
                  <a:tcPr marL="9525" marR="9525" marT="9525" marB="0" anchor="b"/>
                </a:tc>
                <a:tc>
                  <a:txBody>
                    <a:bodyPr/>
                    <a:lstStyle/>
                    <a:p>
                      <a:pPr algn="ctr" fontAlgn="b"/>
                      <a:r>
                        <a:rPr lang="en-US" sz="1200" b="1" i="0" u="none" strike="noStrike" dirty="0" smtClean="0">
                          <a:solidFill>
                            <a:srgbClr val="000000"/>
                          </a:solidFill>
                          <a:effectLst/>
                          <a:latin typeface="Calibri"/>
                        </a:rPr>
                        <a:t>---- </a:t>
                      </a:r>
                      <a:endParaRPr lang="en-US" sz="1200" b="1" i="0" u="none" strike="noStrike" dirty="0">
                        <a:solidFill>
                          <a:srgbClr val="000000"/>
                        </a:solidFill>
                        <a:effectLst/>
                        <a:latin typeface="Calibri"/>
                      </a:endParaRPr>
                    </a:p>
                  </a:txBody>
                  <a:tcPr marL="9525" marR="9525" marT="9525" marB="0" anchor="b"/>
                </a:tc>
              </a:tr>
              <a:tr h="370840">
                <a:tc>
                  <a:txBody>
                    <a:bodyPr/>
                    <a:lstStyle/>
                    <a:p>
                      <a:pPr algn="l" fontAlgn="b"/>
                      <a:r>
                        <a:rPr lang="en-US" sz="1200" b="1" i="0" u="none" strike="noStrike" dirty="0">
                          <a:solidFill>
                            <a:srgbClr val="000000"/>
                          </a:solidFill>
                          <a:effectLst/>
                          <a:latin typeface="Calibri"/>
                        </a:rPr>
                        <a:t>Student</a:t>
                      </a: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algn="l" fontAlgn="b"/>
                      <a:r>
                        <a:rPr lang="en-US" sz="1200" b="1" i="0" u="none" strike="noStrike" dirty="0">
                          <a:solidFill>
                            <a:srgbClr val="000000"/>
                          </a:solidFill>
                          <a:effectLst/>
                          <a:latin typeface="Calibri"/>
                        </a:rPr>
                        <a:t> $               10.50 </a:t>
                      </a: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r>
            </a:tbl>
          </a:graphicData>
        </a:graphic>
      </p:graphicFrame>
      <p:graphicFrame>
        <p:nvGraphicFramePr>
          <p:cNvPr id="6" name="Table 5" descr="The second table on this page is one outlining how the fare strucutre will look under the proposed capped fare structure. First, it shows what the capped fare increment will be. In other words, the amount each ride will pay per ride until they've reached the cap. The increments are $1.75 for adults, $1.25 for our new youth fare, $0.85 for reduced fare and $1.25 for organizations, including colleges and universities. &#10;&#10;Second, the chart shows how much a passenger will pay withing a period of time before riding at no additional charge. For adults, this is $47 in 31 days, $16 in 7 days or $3.50 on a single day. For youth, this will be $33.75 in 31 days, $11.25 in 7 days or $2.50 on a single day. For reduced fare riders, it will be $30 in 31 days, $10.50 in 7 days, or $2.25  on a single day. For partner organizations, there will only be a 7 day cap available at $11.25. " title="Proposed capped fare structure table"/>
          <p:cNvGraphicFramePr>
            <a:graphicFrameLocks noGrp="1"/>
          </p:cNvGraphicFramePr>
          <p:nvPr>
            <p:extLst>
              <p:ext uri="{D42A27DB-BD31-4B8C-83A1-F6EECF244321}">
                <p14:modId xmlns:p14="http://schemas.microsoft.com/office/powerpoint/2010/main" val="3667684234"/>
              </p:ext>
            </p:extLst>
          </p:nvPr>
        </p:nvGraphicFramePr>
        <p:xfrm>
          <a:off x="457200" y="3657600"/>
          <a:ext cx="7218361" cy="1879600"/>
        </p:xfrm>
        <a:graphic>
          <a:graphicData uri="http://schemas.openxmlformats.org/drawingml/2006/table">
            <a:tbl>
              <a:tblPr firstRow="1" bandRow="1">
                <a:tableStyleId>{073A0DAA-6AF3-43AB-8588-CEC1D06C72B9}</a:tableStyleId>
              </a:tblPr>
              <a:tblGrid>
                <a:gridCol w="1219200"/>
                <a:gridCol w="1143000"/>
                <a:gridCol w="1295400"/>
                <a:gridCol w="1143000"/>
                <a:gridCol w="1219200"/>
                <a:gridCol w="1198561"/>
              </a:tblGrid>
              <a:tr h="375920">
                <a:tc>
                  <a:txBody>
                    <a:bodyPr/>
                    <a:lstStyle/>
                    <a:p>
                      <a:pPr marL="0" algn="ctr" defTabSz="914400" rtl="0" eaLnBrk="1" fontAlgn="b" latinLnBrk="0" hangingPunct="1"/>
                      <a:r>
                        <a:rPr lang="en-US" sz="1200" u="none" strike="noStrike" kern="1200" dirty="0">
                          <a:effectLst/>
                          <a:latin typeface="Calibri" panose="020F0502020204030204" pitchFamily="34" charset="0"/>
                        </a:rPr>
                        <a:t>Categories</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u="none" strike="noStrike" kern="1200" dirty="0" smtClean="0">
                          <a:effectLst/>
                          <a:latin typeface="Calibri" panose="020F0502020204030204" pitchFamily="34" charset="0"/>
                        </a:rPr>
                        <a:t>Cash fare</a:t>
                      </a:r>
                      <a:r>
                        <a:rPr lang="en-US" sz="1200" u="none" strike="noStrike" kern="1200" baseline="0" dirty="0" smtClean="0">
                          <a:effectLst/>
                          <a:latin typeface="Calibri" panose="020F0502020204030204" pitchFamily="34" charset="0"/>
                        </a:rPr>
                        <a:t> or </a:t>
                      </a:r>
                    </a:p>
                    <a:p>
                      <a:pPr marL="0" algn="ctr" defTabSz="914400" rtl="0" eaLnBrk="1" fontAlgn="b" latinLnBrk="0" hangingPunct="1"/>
                      <a:r>
                        <a:rPr lang="en-US" sz="1200" u="none" strike="noStrike" kern="1200" baseline="0" dirty="0" smtClean="0">
                          <a:effectLst/>
                          <a:latin typeface="Calibri" panose="020F0502020204030204" pitchFamily="34" charset="0"/>
                        </a:rPr>
                        <a:t>Cap </a:t>
                      </a:r>
                      <a:r>
                        <a:rPr lang="en-US" sz="1200" u="none" strike="noStrike" kern="1200" dirty="0" smtClean="0">
                          <a:effectLst/>
                          <a:latin typeface="Calibri" panose="020F0502020204030204" pitchFamily="34" charset="0"/>
                        </a:rPr>
                        <a:t>Increment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u="none" strike="noStrike" kern="1200" dirty="0">
                          <a:effectLst/>
                          <a:latin typeface="Calibri" panose="020F0502020204030204" pitchFamily="34" charset="0"/>
                        </a:rPr>
                        <a:t>10 Ride</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u="none" strike="noStrike" kern="1200" dirty="0">
                          <a:effectLst/>
                          <a:latin typeface="Calibri" panose="020F0502020204030204" pitchFamily="34" charset="0"/>
                        </a:rPr>
                        <a:t>31 day</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u="none" strike="noStrike" kern="1200" dirty="0">
                          <a:effectLst/>
                          <a:latin typeface="Calibri" panose="020F0502020204030204" pitchFamily="34" charset="0"/>
                        </a:rPr>
                        <a:t>7 day</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u="none" strike="noStrike" kern="1200" dirty="0">
                          <a:effectLst/>
                          <a:latin typeface="Calibri" panose="020F0502020204030204" pitchFamily="34" charset="0"/>
                        </a:rPr>
                        <a:t>1 day</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r>
              <a:tr h="375920">
                <a:tc>
                  <a:txBody>
                    <a:bodyPr/>
                    <a:lstStyle/>
                    <a:p>
                      <a:pPr marL="0" algn="l" defTabSz="914400" rtl="0" eaLnBrk="1" fontAlgn="b" latinLnBrk="0" hangingPunct="1"/>
                      <a:r>
                        <a:rPr lang="en-US" sz="1200" b="1" u="none" strike="noStrike" kern="1200" dirty="0">
                          <a:effectLst/>
                          <a:latin typeface="Calibri" panose="020F0502020204030204" pitchFamily="34" charset="0"/>
                        </a:rPr>
                        <a:t>Adult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1.75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a:t>
                      </a:r>
                      <a:r>
                        <a:rPr lang="en-US" sz="1200" b="1" u="none" strike="noStrike" kern="1200" dirty="0" smtClean="0">
                          <a:effectLst/>
                          <a:latin typeface="Calibri" panose="020F0502020204030204" pitchFamily="34" charset="0"/>
                        </a:rPr>
                        <a:t>$         47.00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 16.00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3.50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r>
              <a:tr h="375920">
                <a:tc>
                  <a:txBody>
                    <a:bodyPr/>
                    <a:lstStyle/>
                    <a:p>
                      <a:pPr marL="0" algn="l" defTabSz="914400" rtl="0" eaLnBrk="1" fontAlgn="b" latinLnBrk="0" hangingPunct="1"/>
                      <a:r>
                        <a:rPr lang="en-US" sz="1200" b="1" u="none" strike="noStrike" kern="1200" dirty="0">
                          <a:effectLst/>
                          <a:latin typeface="Calibri" panose="020F0502020204030204" pitchFamily="34" charset="0"/>
                        </a:rPr>
                        <a:t>Youth</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  1.25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smtClean="0">
                        <a:solidFill>
                          <a:srgbClr val="000000"/>
                        </a:solidFill>
                        <a:effectLst/>
                        <a:latin typeface="Calibri" panose="020F0502020204030204" pitchFamily="34" charset="0"/>
                        <a:ea typeface="+mn-ea"/>
                        <a:cs typeface="+mn-cs"/>
                      </a:endParaRPr>
                    </a:p>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33.75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smtClean="0">
                          <a:effectLst/>
                          <a:latin typeface="Calibri" panose="020F0502020204030204" pitchFamily="34" charset="0"/>
                        </a:rPr>
                        <a:t>$       11.25</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smtClean="0">
                          <a:effectLst/>
                          <a:latin typeface="Calibri" panose="020F0502020204030204" pitchFamily="34" charset="0"/>
                        </a:rPr>
                        <a:t>$</a:t>
                      </a:r>
                      <a:r>
                        <a:rPr lang="en-US" sz="1200" b="1" u="none" strike="noStrike" kern="1200" baseline="0" dirty="0" smtClean="0">
                          <a:effectLst/>
                          <a:latin typeface="Calibri" panose="020F0502020204030204" pitchFamily="34" charset="0"/>
                        </a:rPr>
                        <a:t>      2.</a:t>
                      </a:r>
                      <a:r>
                        <a:rPr lang="en-US" sz="1200" b="1" u="none" strike="noStrike" kern="1200" dirty="0" smtClean="0">
                          <a:effectLst/>
                          <a:latin typeface="Calibri" panose="020F0502020204030204" pitchFamily="34" charset="0"/>
                        </a:rPr>
                        <a:t>50</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r>
              <a:tr h="375920">
                <a:tc>
                  <a:txBody>
                    <a:bodyPr/>
                    <a:lstStyle/>
                    <a:p>
                      <a:pPr marL="0" algn="l" defTabSz="914400" rtl="0" eaLnBrk="1" fontAlgn="b" latinLnBrk="0" hangingPunct="1"/>
                      <a:r>
                        <a:rPr lang="en-US" sz="1200" b="1" u="none" strike="noStrike" kern="1200" dirty="0">
                          <a:effectLst/>
                          <a:latin typeface="Calibri" panose="020F0502020204030204" pitchFamily="34" charset="0"/>
                        </a:rPr>
                        <a:t>Reduced</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   </a:t>
                      </a:r>
                      <a:r>
                        <a:rPr lang="en-US" sz="1200" b="1" u="none" strike="noStrike" kern="1200" dirty="0">
                          <a:effectLst/>
                          <a:latin typeface="Calibri" panose="020F0502020204030204" pitchFamily="34" charset="0"/>
                        </a:rPr>
                        <a:t>0.85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smtClean="0">
                          <a:effectLst/>
                          <a:latin typeface="Calibri" panose="020F0502020204030204" pitchFamily="34" charset="0"/>
                        </a:rPr>
                        <a:t>$         30.00</a:t>
                      </a:r>
                    </a:p>
                  </a:txBody>
                  <a:tcPr marL="9525" marR="9525" marT="9525" marB="0" anchor="b"/>
                </a:tc>
                <a:tc>
                  <a:txBody>
                    <a:bodyPr/>
                    <a:lstStyle/>
                    <a:p>
                      <a:pPr marL="0" algn="r" defTabSz="914400" rtl="0" eaLnBrk="1" fontAlgn="b" latinLnBrk="0" hangingPunct="1"/>
                      <a:r>
                        <a:rPr lang="en-US" sz="1200" b="1" u="none" strike="noStrike" kern="1200" dirty="0" smtClean="0">
                          <a:effectLst/>
                          <a:latin typeface="Calibri" panose="020F0502020204030204" pitchFamily="34" charset="0"/>
                        </a:rPr>
                        <a:t>$       10.50</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smtClean="0">
                          <a:effectLst/>
                          <a:latin typeface="Calibri" panose="020F0502020204030204" pitchFamily="34" charset="0"/>
                        </a:rPr>
                        <a:t>$     2.25</a:t>
                      </a:r>
                    </a:p>
                  </a:txBody>
                  <a:tcPr marL="9525" marR="9525" marT="9525" marB="0" anchor="b"/>
                </a:tc>
              </a:tr>
              <a:tr h="375920">
                <a:tc>
                  <a:txBody>
                    <a:bodyPr/>
                    <a:lstStyle/>
                    <a:p>
                      <a:pPr marL="0" algn="l" defTabSz="914400" rtl="0" eaLnBrk="1" fontAlgn="b" latinLnBrk="0" hangingPunct="1"/>
                      <a:r>
                        <a:rPr lang="en-US" sz="1200" b="1" u="none" strike="noStrike" kern="1200" dirty="0" smtClean="0">
                          <a:effectLst/>
                          <a:latin typeface="Calibri" panose="020F0502020204030204" pitchFamily="34" charset="0"/>
                        </a:rPr>
                        <a:t>Partner/Student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  1.25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r" defTabSz="914400" rtl="0" eaLnBrk="1" fontAlgn="b" latinLnBrk="0" hangingPunct="1"/>
                      <a:r>
                        <a:rPr lang="en-US" sz="1200" b="1" u="none" strike="noStrike" kern="1200" dirty="0">
                          <a:effectLst/>
                          <a:latin typeface="Calibri" panose="020F0502020204030204" pitchFamily="34" charset="0"/>
                        </a:rPr>
                        <a:t> $       </a:t>
                      </a:r>
                      <a:r>
                        <a:rPr lang="en-US" sz="1200" b="1" u="none" strike="noStrike" kern="1200" dirty="0" smtClean="0">
                          <a:effectLst/>
                          <a:latin typeface="Calibri" panose="020F0502020204030204" pitchFamily="34" charset="0"/>
                        </a:rPr>
                        <a:t>11.25 </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c>
                  <a:txBody>
                    <a:bodyPr/>
                    <a:lstStyle/>
                    <a:p>
                      <a:pPr marL="0" algn="ctr" defTabSz="914400" rtl="0" eaLnBrk="1" fontAlgn="b" latinLnBrk="0" hangingPunct="1"/>
                      <a:r>
                        <a:rPr lang="en-US" sz="1200" b="1" i="0" u="none" strike="noStrike" kern="1200" dirty="0" smtClean="0">
                          <a:effectLst/>
                          <a:latin typeface="Calibri" panose="020F0502020204030204" pitchFamily="34" charset="0"/>
                        </a:rPr>
                        <a:t>-----</a:t>
                      </a:r>
                      <a:endParaRPr lang="en-US" sz="1200" b="1" i="0" u="none" strike="noStrike" kern="1200" dirty="0">
                        <a:solidFill>
                          <a:srgbClr val="000000"/>
                        </a:solidFill>
                        <a:effectLst/>
                        <a:latin typeface="Calibri" panose="020F0502020204030204" pitchFamily="34" charset="0"/>
                        <a:ea typeface="+mn-ea"/>
                        <a:cs typeface="+mn-cs"/>
                      </a:endParaRPr>
                    </a:p>
                  </a:txBody>
                  <a:tcPr marL="9525" marR="9525" marT="9525" marB="0" anchor="b"/>
                </a:tc>
              </a:tr>
            </a:tbl>
          </a:graphicData>
        </a:graphic>
      </p:graphicFrame>
    </p:spTree>
    <p:extLst>
      <p:ext uri="{BB962C8B-B14F-4D97-AF65-F5344CB8AC3E}">
        <p14:creationId xmlns:p14="http://schemas.microsoft.com/office/powerpoint/2010/main" val="569675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010400" cy="838200"/>
          </a:xfrm>
        </p:spPr>
        <p:txBody>
          <a:bodyPr/>
          <a:lstStyle/>
          <a:p>
            <a:r>
              <a:rPr lang="en-US" dirty="0" smtClean="0"/>
              <a:t>A change in the way we think about transfers – </a:t>
            </a:r>
            <a:br>
              <a:rPr lang="en-US" dirty="0" smtClean="0"/>
            </a:br>
            <a:r>
              <a:rPr lang="en-US" dirty="0" smtClean="0"/>
              <a:t>Buying time on The Rapid, not just a ride</a:t>
            </a:r>
            <a:endParaRPr lang="en-US" dirty="0"/>
          </a:p>
        </p:txBody>
      </p:sp>
      <p:sp>
        <p:nvSpPr>
          <p:cNvPr id="3" name="Content Placeholder 2"/>
          <p:cNvSpPr>
            <a:spLocks noGrp="1"/>
          </p:cNvSpPr>
          <p:nvPr>
            <p:ph idx="1"/>
          </p:nvPr>
        </p:nvSpPr>
        <p:spPr>
          <a:xfrm>
            <a:off x="304800" y="1066800"/>
            <a:ext cx="7162800" cy="5029200"/>
          </a:xfrm>
        </p:spPr>
        <p:txBody>
          <a:bodyPr/>
          <a:lstStyle/>
          <a:p>
            <a:pPr marL="0" indent="0"/>
            <a:r>
              <a:rPr lang="en-US" sz="1750" b="1" dirty="0" smtClean="0"/>
              <a:t>Current System</a:t>
            </a:r>
          </a:p>
          <a:p>
            <a:pPr>
              <a:buFont typeface="Arial" panose="020B0604020202020204" pitchFamily="34" charset="0"/>
              <a:buChar char="•"/>
            </a:pPr>
            <a:r>
              <a:rPr lang="en-US" sz="1750" dirty="0" smtClean="0"/>
              <a:t>Transfers issued by bus drivers on request – delays boarding and delays the bus</a:t>
            </a:r>
          </a:p>
          <a:p>
            <a:pPr>
              <a:buFont typeface="Arial" panose="020B0604020202020204" pitchFamily="34" charset="0"/>
              <a:buChar char="•"/>
            </a:pPr>
            <a:r>
              <a:rPr lang="en-US" sz="1750" dirty="0"/>
              <a:t>Transfers can currently only be used to continue a trip on a different route</a:t>
            </a:r>
          </a:p>
          <a:p>
            <a:pPr>
              <a:buFont typeface="Arial" panose="020B0604020202020204" pitchFamily="34" charset="0"/>
              <a:buChar char="•"/>
            </a:pPr>
            <a:r>
              <a:rPr lang="en-US" sz="1750" dirty="0" smtClean="0"/>
              <a:t>1.7 million transfers are issued to riders each year – but only 1.3 million transfers are used. Paper for the transfers cost us $71,400 per year, of which $16,800 is wasted on 400,000 unused transfers. </a:t>
            </a:r>
          </a:p>
          <a:p>
            <a:pPr marL="0" indent="0"/>
            <a:r>
              <a:rPr lang="en-US" sz="1750" b="1" dirty="0" smtClean="0"/>
              <a:t>Proposed System</a:t>
            </a:r>
            <a:endParaRPr lang="en-US" sz="1750" dirty="0"/>
          </a:p>
          <a:p>
            <a:pPr>
              <a:buFont typeface="Arial" panose="020B0604020202020204" pitchFamily="34" charset="0"/>
              <a:buChar char="•"/>
            </a:pPr>
            <a:r>
              <a:rPr lang="en-US" sz="1750" i="1" dirty="0" smtClean="0"/>
              <a:t>e</a:t>
            </a:r>
            <a:r>
              <a:rPr lang="en-US" sz="1750" dirty="0" smtClean="0"/>
              <a:t>-fare system users will get to use any fixed route service for 90 minutes when they pay their fare – no limits on getting back on the same route</a:t>
            </a:r>
          </a:p>
          <a:p>
            <a:pPr>
              <a:buFont typeface="Arial" panose="020B0604020202020204" pitchFamily="34" charset="0"/>
              <a:buChar char="•"/>
            </a:pPr>
            <a:r>
              <a:rPr lang="en-US" sz="1750" dirty="0" smtClean="0"/>
              <a:t>Riders will, in essence, be buying the use of the system for a period of time instead of for a given trip</a:t>
            </a:r>
          </a:p>
          <a:p>
            <a:pPr>
              <a:buFont typeface="Arial" panose="020B0604020202020204" pitchFamily="34" charset="0"/>
              <a:buChar char="•"/>
            </a:pPr>
            <a:r>
              <a:rPr lang="en-US" sz="1750" dirty="0" smtClean="0"/>
              <a:t>Eventually, we will discontinue the issuance of paper transfers for cash fare riders – you’ll have to use an </a:t>
            </a:r>
            <a:r>
              <a:rPr lang="en-US" sz="1750" i="1" dirty="0" smtClean="0"/>
              <a:t>e</a:t>
            </a:r>
            <a:r>
              <a:rPr lang="en-US" sz="1750" dirty="0" smtClean="0"/>
              <a:t>-fare card or mobile app</a:t>
            </a:r>
          </a:p>
        </p:txBody>
      </p:sp>
    </p:spTree>
    <p:extLst>
      <p:ext uri="{BB962C8B-B14F-4D97-AF65-F5344CB8AC3E}">
        <p14:creationId xmlns:p14="http://schemas.microsoft.com/office/powerpoint/2010/main" val="284974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 Rapid PowerPoint template central station">
  <a:themeElements>
    <a:clrScheme name="rapi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pid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rapi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pi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pi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pi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pi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pi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pid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pi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pi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pi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pi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pi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 Rapid PowerPoint template central station</Template>
  <TotalTime>3820</TotalTime>
  <Words>925</Words>
  <Application>Microsoft Office PowerPoint</Application>
  <PresentationFormat>On-screen Show (4:3)</PresentationFormat>
  <Paragraphs>154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 Rapid PowerPoint template central station</vt:lpstr>
      <vt:lpstr>2017 e -FARE SYSTEM PRESENTATION</vt:lpstr>
      <vt:lpstr>The Rapid e – Fare System </vt:lpstr>
      <vt:lpstr>e – Fare vs. Our Current System </vt:lpstr>
      <vt:lpstr>How will passengers pay their fare on the bus?</vt:lpstr>
      <vt:lpstr>What makes the new system good for you?  </vt:lpstr>
      <vt:lpstr>What makes the new system good for you?</vt:lpstr>
      <vt:lpstr>Fare Categories</vt:lpstr>
      <vt:lpstr>The Rapid Fare Structure</vt:lpstr>
      <vt:lpstr>A change in the way we think about transfers –  Buying time on The Rapid, not just a ride</vt:lpstr>
      <vt:lpstr>The Rapid e – Fare System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e -FARE SYSTEM PRESENTATION</dc:title>
  <dc:creator>Rod Ghearing</dc:creator>
  <cp:lastModifiedBy>Brittany Schlacter</cp:lastModifiedBy>
  <cp:revision>91</cp:revision>
  <cp:lastPrinted>2017-01-24T18:53:55Z</cp:lastPrinted>
  <dcterms:created xsi:type="dcterms:W3CDTF">2016-12-29T14:31:17Z</dcterms:created>
  <dcterms:modified xsi:type="dcterms:W3CDTF">2017-04-12T13:10:16Z</dcterms:modified>
</cp:coreProperties>
</file>